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6" r:id="rId2"/>
    <p:sldMasterId id="2147483674" r:id="rId3"/>
    <p:sldMasterId id="2147483670" r:id="rId4"/>
  </p:sldMasterIdLst>
  <p:notesMasterIdLst>
    <p:notesMasterId r:id="rId42"/>
  </p:notesMasterIdLst>
  <p:handoutMasterIdLst>
    <p:handoutMasterId r:id="rId43"/>
  </p:handoutMasterIdLst>
  <p:sldIdLst>
    <p:sldId id="265" r:id="rId5"/>
    <p:sldId id="266" r:id="rId6"/>
    <p:sldId id="267" r:id="rId7"/>
    <p:sldId id="268" r:id="rId8"/>
    <p:sldId id="276" r:id="rId9"/>
    <p:sldId id="278" r:id="rId10"/>
    <p:sldId id="270" r:id="rId11"/>
    <p:sldId id="271" r:id="rId12"/>
    <p:sldId id="306" r:id="rId13"/>
    <p:sldId id="350" r:id="rId14"/>
    <p:sldId id="273" r:id="rId15"/>
    <p:sldId id="286" r:id="rId16"/>
    <p:sldId id="284" r:id="rId17"/>
    <p:sldId id="272" r:id="rId18"/>
    <p:sldId id="292" r:id="rId19"/>
    <p:sldId id="296" r:id="rId20"/>
    <p:sldId id="297" r:id="rId21"/>
    <p:sldId id="298" r:id="rId22"/>
    <p:sldId id="305" r:id="rId23"/>
    <p:sldId id="308" r:id="rId24"/>
    <p:sldId id="311" r:id="rId25"/>
    <p:sldId id="319" r:id="rId26"/>
    <p:sldId id="347" r:id="rId27"/>
    <p:sldId id="325" r:id="rId28"/>
    <p:sldId id="326" r:id="rId29"/>
    <p:sldId id="327" r:id="rId30"/>
    <p:sldId id="341" r:id="rId31"/>
    <p:sldId id="352" r:id="rId32"/>
    <p:sldId id="353" r:id="rId33"/>
    <p:sldId id="346" r:id="rId34"/>
    <p:sldId id="348" r:id="rId35"/>
    <p:sldId id="360" r:id="rId36"/>
    <p:sldId id="304" r:id="rId37"/>
    <p:sldId id="351" r:id="rId38"/>
    <p:sldId id="356" r:id="rId39"/>
    <p:sldId id="354" r:id="rId40"/>
    <p:sldId id="280" r:id="rId4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9470"/>
    <a:srgbClr val="FFFFFF"/>
    <a:srgbClr val="FFCC33"/>
    <a:srgbClr val="D7EA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0"/>
    <p:restoredTop sz="94634"/>
  </p:normalViewPr>
  <p:slideViewPr>
    <p:cSldViewPr snapToGrid="0" snapToObjects="1">
      <p:cViewPr varScale="1">
        <p:scale>
          <a:sx n="148" d="100"/>
          <a:sy n="148" d="100"/>
        </p:scale>
        <p:origin x="456" y="108"/>
      </p:cViewPr>
      <p:guideLst>
        <p:guide orient="horz" pos="1620"/>
        <p:guide pos="2880"/>
      </p:guideLst>
    </p:cSldViewPr>
  </p:slideViewPr>
  <p:notesTextViewPr>
    <p:cViewPr>
      <p:scale>
        <a:sx n="1" d="1"/>
        <a:sy n="1" d="1"/>
      </p:scale>
      <p:origin x="0" y="0"/>
    </p:cViewPr>
  </p:notesTextViewPr>
  <p:sorterViewPr>
    <p:cViewPr>
      <p:scale>
        <a:sx n="100" d="100"/>
        <a:sy n="100" d="100"/>
      </p:scale>
      <p:origin x="0" y="-39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58788"/>
          </a:xfrm>
          <a:prstGeom prst="rect">
            <a:avLst/>
          </a:prstGeom>
        </p:spPr>
        <p:txBody>
          <a:bodyPr vert="horz" lIns="91438" tIns="45719" rIns="91438" bIns="45719" rtlCol="0"/>
          <a:lstStyle>
            <a:lvl1pPr algn="r">
              <a:defRPr sz="1200"/>
            </a:lvl1pPr>
          </a:lstStyle>
          <a:p>
            <a:fld id="{B8494CE9-3CF2-4540-A291-08081919DD06}" type="datetimeFigureOut">
              <a:rPr lang="en-US" smtClean="0"/>
              <a:t>9/16/2019</a:t>
            </a:fld>
            <a:endParaRPr lang="en-US"/>
          </a:p>
        </p:txBody>
      </p:sp>
      <p:sp>
        <p:nvSpPr>
          <p:cNvPr id="4" name="Footer Placeholder 3"/>
          <p:cNvSpPr>
            <a:spLocks noGrp="1"/>
          </p:cNvSpPr>
          <p:nvPr>
            <p:ph type="ftr" sz="quarter" idx="2"/>
          </p:nvPr>
        </p:nvSpPr>
        <p:spPr>
          <a:xfrm>
            <a:off x="0" y="8685214"/>
            <a:ext cx="2971800" cy="458787"/>
          </a:xfrm>
          <a:prstGeom prst="rect">
            <a:avLst/>
          </a:prstGeom>
        </p:spPr>
        <p:txBody>
          <a:bodyPr vert="horz" lIns="91438" tIns="45719" rIns="91438"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685214"/>
            <a:ext cx="2971800" cy="458787"/>
          </a:xfrm>
          <a:prstGeom prst="rect">
            <a:avLst/>
          </a:prstGeom>
        </p:spPr>
        <p:txBody>
          <a:bodyPr vert="horz" lIns="91438" tIns="45719" rIns="91438" bIns="45719" rtlCol="0" anchor="b"/>
          <a:lstStyle>
            <a:lvl1pPr algn="r">
              <a:defRPr sz="1200"/>
            </a:lvl1pPr>
          </a:lstStyle>
          <a:p>
            <a:fld id="{A248F804-3E5D-490E-AD9E-2095F877AE82}" type="slidenum">
              <a:rPr lang="en-US" smtClean="0"/>
              <a:t>‹#›</a:t>
            </a:fld>
            <a:endParaRPr lang="en-US"/>
          </a:p>
        </p:txBody>
      </p:sp>
    </p:spTree>
    <p:extLst>
      <p:ext uri="{BB962C8B-B14F-4D97-AF65-F5344CB8AC3E}">
        <p14:creationId xmlns:p14="http://schemas.microsoft.com/office/powerpoint/2010/main" val="2414815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idx="1"/>
          </p:nvPr>
        </p:nvSpPr>
        <p:spPr>
          <a:xfrm>
            <a:off x="3884614" y="0"/>
            <a:ext cx="2971800" cy="457200"/>
          </a:xfrm>
          <a:prstGeom prst="rect">
            <a:avLst/>
          </a:prstGeom>
        </p:spPr>
        <p:txBody>
          <a:bodyPr vert="horz" lIns="91438" tIns="45719" rIns="91438" bIns="45719" rtlCol="0"/>
          <a:lstStyle>
            <a:lvl1pPr algn="r">
              <a:defRPr sz="1200"/>
            </a:lvl1pPr>
          </a:lstStyle>
          <a:p>
            <a:fld id="{CF587A0B-8E11-4961-9762-C0D412A5B530}" type="datetimeFigureOut">
              <a:rPr lang="en-US" smtClean="0"/>
              <a:t>9/16/2019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8" tIns="45719" rIns="91438" bIns="45719"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8" tIns="45719" rIns="91438" bIns="4571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8" tIns="45719" rIns="91438" bIns="4571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8" tIns="45719" rIns="91438" bIns="45719" rtlCol="0" anchor="b"/>
          <a:lstStyle>
            <a:lvl1pPr algn="r">
              <a:defRPr sz="1200"/>
            </a:lvl1pPr>
          </a:lstStyle>
          <a:p>
            <a:fld id="{7FFF15B4-1E34-46C4-A51E-5AE875E0E047}" type="slidenum">
              <a:rPr lang="en-US" smtClean="0"/>
              <a:t>‹#›</a:t>
            </a:fld>
            <a:endParaRPr lang="en-US"/>
          </a:p>
        </p:txBody>
      </p:sp>
    </p:spTree>
    <p:extLst>
      <p:ext uri="{BB962C8B-B14F-4D97-AF65-F5344CB8AC3E}">
        <p14:creationId xmlns:p14="http://schemas.microsoft.com/office/powerpoint/2010/main" val="187859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381000" y="685800"/>
            <a:ext cx="6096000" cy="3429000"/>
          </a:xfrm>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Pigments absorb light in wavelength dependent regions.</a:t>
            </a:r>
          </a:p>
          <a:p>
            <a:endParaRPr lang="en-US" altLang="en-US" smtClean="0">
              <a:latin typeface="Arial" pitchFamily="34" charset="0"/>
            </a:endParaRPr>
          </a:p>
        </p:txBody>
      </p:sp>
    </p:spTree>
    <p:extLst>
      <p:ext uri="{BB962C8B-B14F-4D97-AF65-F5344CB8AC3E}">
        <p14:creationId xmlns:p14="http://schemas.microsoft.com/office/powerpoint/2010/main" val="3093826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normAutofit/>
          </a:bodyPr>
          <a:lstStyle>
            <a:lvl1pPr algn="ct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2701925"/>
            <a:ext cx="6858000" cy="1241425"/>
          </a:xfrm>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7DAFE9-C005-634B-B4AD-312D8E0FB2A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86D5F-D409-B544-99F0-B90E31E2F104}" type="slidenum">
              <a:rPr lang="en-US" smtClean="0"/>
              <a:t>‹#›</a:t>
            </a:fld>
            <a:endParaRPr lang="en-US"/>
          </a:p>
        </p:txBody>
      </p:sp>
    </p:spTree>
    <p:extLst>
      <p:ext uri="{BB962C8B-B14F-4D97-AF65-F5344CB8AC3E}">
        <p14:creationId xmlns:p14="http://schemas.microsoft.com/office/powerpoint/2010/main" val="1541711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4767263"/>
            <a:ext cx="2057400" cy="274637"/>
          </a:xfrm>
          <a:prstGeom prst="rect">
            <a:avLst/>
          </a:prstGeom>
        </p:spPr>
        <p:txBody>
          <a:bodyPr/>
          <a:lstStyle/>
          <a:p>
            <a:fld id="{F67DC363-B4BE-7540-AB61-91C7D19944D6}" type="datetimeFigureOut">
              <a:rPr lang="en-US" smtClean="0"/>
              <a:t>9/16/2019</a:t>
            </a:fld>
            <a:endParaRPr lang="en-US"/>
          </a:p>
        </p:txBody>
      </p:sp>
      <p:sp>
        <p:nvSpPr>
          <p:cNvPr id="4" name="Footer Placeholder 3"/>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4637"/>
          </a:xfrm>
          <a:prstGeom prst="rect">
            <a:avLst/>
          </a:prstGeom>
        </p:spPr>
        <p:txBody>
          <a:bodyPr/>
          <a:lstStyle/>
          <a:p>
            <a:fld id="{7606AFE6-AC3C-154E-8F83-D63E022243E3}" type="slidenum">
              <a:rPr lang="en-US" smtClean="0"/>
              <a:t>‹#›</a:t>
            </a:fld>
            <a:endParaRPr lang="en-US"/>
          </a:p>
        </p:txBody>
      </p:sp>
    </p:spTree>
    <p:extLst>
      <p:ext uri="{BB962C8B-B14F-4D97-AF65-F5344CB8AC3E}">
        <p14:creationId xmlns:p14="http://schemas.microsoft.com/office/powerpoint/2010/main" val="373386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F67DC363-B4BE-7540-AB61-91C7D19944D6}" type="datetimeFigureOut">
              <a:rPr lang="en-US" smtClean="0"/>
              <a:t>9/16/2019</a:t>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7606AFE6-AC3C-154E-8F83-D63E022243E3}" type="slidenum">
              <a:rPr lang="en-US" smtClean="0"/>
              <a:t>‹#›</a:t>
            </a:fld>
            <a:endParaRPr lang="en-US"/>
          </a:p>
        </p:txBody>
      </p:sp>
    </p:spTree>
    <p:extLst>
      <p:ext uri="{BB962C8B-B14F-4D97-AF65-F5344CB8AC3E}">
        <p14:creationId xmlns:p14="http://schemas.microsoft.com/office/powerpoint/2010/main" val="552630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1" y="1606550"/>
            <a:ext cx="3746501" cy="273685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66421" y="1606551"/>
            <a:ext cx="3746499" cy="273685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283DE5-4555-C247-A284-EEE8913547A6}"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930F7-463E-AB4E-B3C4-73C49999F26C}" type="slidenum">
              <a:rPr lang="en-US" smtClean="0"/>
              <a:t>‹#›</a:t>
            </a:fld>
            <a:endParaRPr lang="en-US"/>
          </a:p>
        </p:txBody>
      </p:sp>
    </p:spTree>
    <p:extLst>
      <p:ext uri="{BB962C8B-B14F-4D97-AF65-F5344CB8AC3E}">
        <p14:creationId xmlns:p14="http://schemas.microsoft.com/office/powerpoint/2010/main" val="395464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normAutofit/>
          </a:bodyPr>
          <a:lstStyle>
            <a:lvl1pPr algn="ct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7E826D-D8CC-A843-A8AA-DC2265742A57}"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BFA52-0CFF-614E-9A04-3FFA18B46DA8}" type="slidenum">
              <a:rPr lang="en-US" smtClean="0"/>
              <a:t>‹#›</a:t>
            </a:fld>
            <a:endParaRPr lang="en-US"/>
          </a:p>
        </p:txBody>
      </p:sp>
    </p:spTree>
    <p:extLst>
      <p:ext uri="{BB962C8B-B14F-4D97-AF65-F5344CB8AC3E}">
        <p14:creationId xmlns:p14="http://schemas.microsoft.com/office/powerpoint/2010/main" val="1238500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7E826D-D8CC-A843-A8AA-DC2265742A57}"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BFA52-0CFF-614E-9A04-3FFA18B46DA8}" type="slidenum">
              <a:rPr lang="en-US" smtClean="0"/>
              <a:t>‹#›</a:t>
            </a:fld>
            <a:endParaRPr lang="en-US"/>
          </a:p>
        </p:txBody>
      </p:sp>
    </p:spTree>
    <p:extLst>
      <p:ext uri="{BB962C8B-B14F-4D97-AF65-F5344CB8AC3E}">
        <p14:creationId xmlns:p14="http://schemas.microsoft.com/office/powerpoint/2010/main" val="2073018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normAutofit/>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rgbClr val="D7EAE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D7E826D-D8CC-A843-A8AA-DC2265742A57}"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BFA52-0CFF-614E-9A04-3FFA18B46DA8}" type="slidenum">
              <a:rPr lang="en-US" smtClean="0"/>
              <a:t>‹#›</a:t>
            </a:fld>
            <a:endParaRPr lang="en-US"/>
          </a:p>
        </p:txBody>
      </p:sp>
    </p:spTree>
    <p:extLst>
      <p:ext uri="{BB962C8B-B14F-4D97-AF65-F5344CB8AC3E}">
        <p14:creationId xmlns:p14="http://schemas.microsoft.com/office/powerpoint/2010/main" val="45117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7DAFE9-C005-634B-B4AD-312D8E0FB2A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86D5F-D409-B544-99F0-B90E31E2F104}" type="slidenum">
              <a:rPr lang="en-US" smtClean="0"/>
              <a:t>‹#›</a:t>
            </a:fld>
            <a:endParaRPr lang="en-US"/>
          </a:p>
        </p:txBody>
      </p:sp>
    </p:spTree>
    <p:extLst>
      <p:ext uri="{BB962C8B-B14F-4D97-AF65-F5344CB8AC3E}">
        <p14:creationId xmlns:p14="http://schemas.microsoft.com/office/powerpoint/2010/main" val="12672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normAutofit/>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7DAFE9-C005-634B-B4AD-312D8E0FB2A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86D5F-D409-B544-99F0-B90E31E2F104}" type="slidenum">
              <a:rPr lang="en-US" smtClean="0"/>
              <a:t>‹#›</a:t>
            </a:fld>
            <a:endParaRPr lang="en-US"/>
          </a:p>
        </p:txBody>
      </p:sp>
    </p:spTree>
    <p:extLst>
      <p:ext uri="{BB962C8B-B14F-4D97-AF65-F5344CB8AC3E}">
        <p14:creationId xmlns:p14="http://schemas.microsoft.com/office/powerpoint/2010/main" val="383372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normAutofit/>
          </a:bodyPr>
          <a:lstStyle>
            <a:lvl1pPr algn="ct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3DA72C-3351-544A-98DD-1528ED096EB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94871-9961-F045-A767-4DA01D9F5388}" type="slidenum">
              <a:rPr lang="en-US" smtClean="0"/>
              <a:t>‹#›</a:t>
            </a:fld>
            <a:endParaRPr lang="en-US"/>
          </a:p>
        </p:txBody>
      </p:sp>
    </p:spTree>
    <p:extLst>
      <p:ext uri="{BB962C8B-B14F-4D97-AF65-F5344CB8AC3E}">
        <p14:creationId xmlns:p14="http://schemas.microsoft.com/office/powerpoint/2010/main" val="1837185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3DA72C-3351-544A-98DD-1528ED096EB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94871-9961-F045-A767-4DA01D9F5388}" type="slidenum">
              <a:rPr lang="en-US" smtClean="0"/>
              <a:t>‹#›</a:t>
            </a:fld>
            <a:endParaRPr lang="en-US"/>
          </a:p>
        </p:txBody>
      </p:sp>
    </p:spTree>
    <p:extLst>
      <p:ext uri="{BB962C8B-B14F-4D97-AF65-F5344CB8AC3E}">
        <p14:creationId xmlns:p14="http://schemas.microsoft.com/office/powerpoint/2010/main" val="1065124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normAutofit/>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3DA72C-3351-544A-98DD-1528ED096EB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94871-9961-F045-A767-4DA01D9F5388}" type="slidenum">
              <a:rPr lang="en-US" smtClean="0"/>
              <a:t>‹#›</a:t>
            </a:fld>
            <a:endParaRPr lang="en-US"/>
          </a:p>
        </p:txBody>
      </p:sp>
    </p:spTree>
    <p:extLst>
      <p:ext uri="{BB962C8B-B14F-4D97-AF65-F5344CB8AC3E}">
        <p14:creationId xmlns:p14="http://schemas.microsoft.com/office/powerpoint/2010/main" val="12533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F67DC363-B4BE-7540-AB61-91C7D19944D6}" type="datetimeFigureOut">
              <a:rPr lang="en-US" smtClean="0"/>
              <a:t>9/16/2019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7606AFE6-AC3C-154E-8F83-D63E022243E3}" type="slidenum">
              <a:rPr lang="en-US" smtClean="0"/>
              <a:t>‹#›</a:t>
            </a:fld>
            <a:endParaRPr lang="en-US"/>
          </a:p>
        </p:txBody>
      </p:sp>
    </p:spTree>
    <p:extLst>
      <p:ext uri="{BB962C8B-B14F-4D97-AF65-F5344CB8AC3E}">
        <p14:creationId xmlns:p14="http://schemas.microsoft.com/office/powerpoint/2010/main" val="204991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F67DC363-B4BE-7540-AB61-91C7D19944D6}" type="datetimeFigureOut">
              <a:rPr lang="en-US" smtClean="0"/>
              <a:t>9/16/2019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7606AFE6-AC3C-154E-8F83-D63E022243E3}" type="slidenum">
              <a:rPr lang="en-US" smtClean="0"/>
              <a:t>‹#›</a:t>
            </a:fld>
            <a:endParaRPr lang="en-US"/>
          </a:p>
        </p:txBody>
      </p:sp>
    </p:spTree>
    <p:extLst>
      <p:ext uri="{BB962C8B-B14F-4D97-AF65-F5344CB8AC3E}">
        <p14:creationId xmlns:p14="http://schemas.microsoft.com/office/powerpoint/2010/main" val="836482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F67DC363-B4BE-7540-AB61-91C7D19944D6}" type="datetimeFigureOut">
              <a:rPr lang="en-US" smtClean="0"/>
              <a:t>9/16/2019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7606AFE6-AC3C-154E-8F83-D63E022243E3}" type="slidenum">
              <a:rPr lang="en-US" smtClean="0"/>
              <a:t>‹#›</a:t>
            </a:fld>
            <a:endParaRPr lang="en-US"/>
          </a:p>
        </p:txBody>
      </p:sp>
    </p:spTree>
    <p:extLst>
      <p:ext uri="{BB962C8B-B14F-4D97-AF65-F5344CB8AC3E}">
        <p14:creationId xmlns:p14="http://schemas.microsoft.com/office/powerpoint/2010/main" val="1341676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B7DAFE9-C005-634B-B4AD-312D8E0FB2A2}" type="datetimeFigureOut">
              <a:rPr lang="en-US" smtClean="0"/>
              <a:t>9/16/2019</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6486D5F-D409-B544-99F0-B90E31E2F104}" type="slidenum">
              <a:rPr lang="en-US" smtClean="0"/>
              <a:t>‹#›</a:t>
            </a:fld>
            <a:endParaRPr lang="en-US"/>
          </a:p>
        </p:txBody>
      </p:sp>
    </p:spTree>
    <p:extLst>
      <p:ext uri="{BB962C8B-B14F-4D97-AF65-F5344CB8AC3E}">
        <p14:creationId xmlns:p14="http://schemas.microsoft.com/office/powerpoint/2010/main" val="922161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3200" kern="1200">
          <a:solidFill>
            <a:srgbClr val="3B9470"/>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tx1">
              <a:lumMod val="75000"/>
              <a:lumOff val="2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chemeClr val="tx1">
              <a:lumMod val="75000"/>
              <a:lumOff val="2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53DA72C-3351-544A-98DD-1528ED096EB2}" type="datetimeFigureOut">
              <a:rPr lang="en-US" smtClean="0"/>
              <a:t>9/16/2019</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AB94871-9961-F045-A767-4DA01D9F5388}" type="slidenum">
              <a:rPr lang="en-US" smtClean="0"/>
              <a:t>‹#›</a:t>
            </a:fld>
            <a:endParaRPr lang="en-US"/>
          </a:p>
        </p:txBody>
      </p:sp>
    </p:spTree>
    <p:extLst>
      <p:ext uri="{BB962C8B-B14F-4D97-AF65-F5344CB8AC3E}">
        <p14:creationId xmlns:p14="http://schemas.microsoft.com/office/powerpoint/2010/main" val="30242062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defTabSz="914400" rtl="0" eaLnBrk="1" latinLnBrk="0" hangingPunct="1">
        <a:lnSpc>
          <a:spcPct val="90000"/>
        </a:lnSpc>
        <a:spcBef>
          <a:spcPct val="0"/>
        </a:spcBef>
        <a:buNone/>
        <a:defRPr sz="3200" kern="1200">
          <a:solidFill>
            <a:srgbClr val="3B9470"/>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10357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80" r:id="rId4"/>
    <p:sldLayoutId id="2147483681" r:id="rId5"/>
    <p:sldLayoutId id="2147483682" r:id="rId6"/>
  </p:sldLayoutIdLst>
  <p:txStyles>
    <p:titleStyle>
      <a:lvl1pPr algn="l" defTabSz="914400" rtl="0" eaLnBrk="1" latinLnBrk="0" hangingPunct="1">
        <a:lnSpc>
          <a:spcPct val="90000"/>
        </a:lnSpc>
        <a:spcBef>
          <a:spcPct val="0"/>
        </a:spcBef>
        <a:buNone/>
        <a:defRPr sz="3200" kern="1200">
          <a:solidFill>
            <a:srgbClr val="3B9470"/>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75000"/>
              <a:lumOff val="2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75000"/>
              <a:lumOff val="2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D7E826D-D8CC-A843-A8AA-DC2265742A57}" type="datetimeFigureOut">
              <a:rPr lang="en-US" smtClean="0"/>
              <a:t>9/16/2019</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55BFA52-0CFF-614E-9A04-3FFA18B46DA8}" type="slidenum">
              <a:rPr lang="en-US" smtClean="0"/>
              <a:t>‹#›</a:t>
            </a:fld>
            <a:endParaRPr lang="en-US"/>
          </a:p>
        </p:txBody>
      </p:sp>
    </p:spTree>
    <p:extLst>
      <p:ext uri="{BB962C8B-B14F-4D97-AF65-F5344CB8AC3E}">
        <p14:creationId xmlns:p14="http://schemas.microsoft.com/office/powerpoint/2010/main" val="9605445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xStyles>
    <p:titleStyle>
      <a:lvl1pPr algn="l" defTabSz="914400" rtl="0" eaLnBrk="1" latinLnBrk="0" hangingPunct="1">
        <a:lnSpc>
          <a:spcPct val="90000"/>
        </a:lnSpc>
        <a:spcBef>
          <a:spcPct val="0"/>
        </a:spcBef>
        <a:buNone/>
        <a:defRPr sz="320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D7EAE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D7EAE0"/>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800" kern="1200">
          <a:solidFill>
            <a:srgbClr val="D7EAE0"/>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600" kern="1200">
          <a:solidFill>
            <a:srgbClr val="D7EAE0"/>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600" kern="1200">
          <a:solidFill>
            <a:srgbClr val="D7EAE0"/>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www.precisionag.umn.edu/" TargetMode="External"/><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881" y="1352899"/>
            <a:ext cx="5841402" cy="1126005"/>
          </a:xfrm>
        </p:spPr>
        <p:txBody>
          <a:bodyPr>
            <a:noAutofit/>
          </a:bodyPr>
          <a:lstStyle/>
          <a:p>
            <a:r>
              <a:rPr lang="en-US" sz="4000" dirty="0">
                <a:latin typeface="Copperplate Gothic Bold" panose="020E0705020206020404" pitchFamily="34" charset="0"/>
              </a:rPr>
              <a:t>Precision </a:t>
            </a:r>
            <a:br>
              <a:rPr lang="en-US" sz="4000" dirty="0">
                <a:latin typeface="Copperplate Gothic Bold" panose="020E0705020206020404" pitchFamily="34" charset="0"/>
              </a:rPr>
            </a:br>
            <a:r>
              <a:rPr lang="en-US" sz="4000" dirty="0">
                <a:latin typeface="Copperplate Gothic Bold" panose="020E0705020206020404" pitchFamily="34" charset="0"/>
              </a:rPr>
              <a:t>Agriculture</a:t>
            </a:r>
          </a:p>
        </p:txBody>
      </p:sp>
      <p:sp>
        <p:nvSpPr>
          <p:cNvPr id="5" name="Subtitle 4"/>
          <p:cNvSpPr>
            <a:spLocks noGrp="1"/>
          </p:cNvSpPr>
          <p:nvPr>
            <p:ph type="subTitle" idx="1"/>
          </p:nvPr>
        </p:nvSpPr>
        <p:spPr>
          <a:xfrm>
            <a:off x="344243" y="2881835"/>
            <a:ext cx="4819425" cy="1241425"/>
          </a:xfrm>
        </p:spPr>
        <p:txBody>
          <a:bodyPr>
            <a:normAutofit lnSpcReduction="10000"/>
          </a:bodyPr>
          <a:lstStyle/>
          <a:p>
            <a:r>
              <a:rPr lang="en-US" dirty="0" smtClean="0">
                <a:latin typeface="Minion Pro" panose="02040503050306020203" pitchFamily="18" charset="0"/>
              </a:rPr>
              <a:t>David Mulla, </a:t>
            </a:r>
            <a:endParaRPr lang="en-US" dirty="0">
              <a:latin typeface="Minion Pro" panose="02040503050306020203" pitchFamily="18" charset="0"/>
            </a:endParaRPr>
          </a:p>
          <a:p>
            <a:r>
              <a:rPr lang="en-US" dirty="0" smtClean="0">
                <a:latin typeface="Minion Pro" panose="02040503050306020203" pitchFamily="18" charset="0"/>
              </a:rPr>
              <a:t>Director Precision Ag Center</a:t>
            </a:r>
          </a:p>
          <a:p>
            <a:r>
              <a:rPr lang="en-US" dirty="0" smtClean="0">
                <a:latin typeface="Minion Pro" panose="02040503050306020203" pitchFamily="18" charset="0"/>
              </a:rPr>
              <a:t>University of Minnesota</a:t>
            </a:r>
            <a:endParaRPr lang="en-US" dirty="0">
              <a:latin typeface="Minion Pro" panose="02040503050306020203"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736" y="1224782"/>
            <a:ext cx="3335337"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056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414"/>
            <a:ext cx="7886700" cy="993775"/>
          </a:xfrm>
        </p:spPr>
        <p:txBody>
          <a:bodyPr/>
          <a:lstStyle/>
          <a:p>
            <a:r>
              <a:rPr lang="en-US" dirty="0" smtClean="0"/>
              <a:t>Nitrate Contamination of Surface Waters</a:t>
            </a:r>
            <a:endParaRPr lang="en-US" dirty="0"/>
          </a:p>
        </p:txBody>
      </p:sp>
      <p:sp>
        <p:nvSpPr>
          <p:cNvPr id="4" name="Content Placeholder 3"/>
          <p:cNvSpPr>
            <a:spLocks noGrp="1"/>
          </p:cNvSpPr>
          <p:nvPr>
            <p:ph sz="half" idx="1"/>
          </p:nvPr>
        </p:nvSpPr>
        <p:spPr>
          <a:xfrm>
            <a:off x="514351" y="1089330"/>
            <a:ext cx="3746501" cy="3254072"/>
          </a:xfrm>
        </p:spPr>
        <p:txBody>
          <a:bodyPr>
            <a:normAutofit fontScale="55000" lnSpcReduction="20000"/>
          </a:bodyPr>
          <a:lstStyle/>
          <a:p>
            <a:r>
              <a:rPr lang="en-US" sz="3300" dirty="0"/>
              <a:t>High nutrient losses from </a:t>
            </a:r>
            <a:r>
              <a:rPr lang="en-US" sz="3300" dirty="0" smtClean="0"/>
              <a:t>southern Minnesota </a:t>
            </a:r>
            <a:r>
              <a:rPr lang="en-US" sz="3300" dirty="0"/>
              <a:t>are </a:t>
            </a:r>
            <a:r>
              <a:rPr lang="en-US" sz="3300" dirty="0" smtClean="0"/>
              <a:t>due </a:t>
            </a:r>
            <a:r>
              <a:rPr lang="en-US" sz="3300" dirty="0"/>
              <a:t>to:</a:t>
            </a:r>
          </a:p>
          <a:p>
            <a:r>
              <a:rPr lang="en-US" sz="3300" dirty="0"/>
              <a:t>High fertilizer and manure application rates on corn, and mineralization of soil organic matter</a:t>
            </a:r>
          </a:p>
          <a:p>
            <a:r>
              <a:rPr lang="en-US" sz="3300" dirty="0"/>
              <a:t>Precipitation </a:t>
            </a:r>
            <a:r>
              <a:rPr lang="en-US" sz="3300" dirty="0" smtClean="0"/>
              <a:t>patterns </a:t>
            </a:r>
            <a:r>
              <a:rPr lang="en-US" sz="3300" dirty="0"/>
              <a:t>that cause leaching and </a:t>
            </a:r>
            <a:r>
              <a:rPr lang="en-US" sz="3300" dirty="0" smtClean="0"/>
              <a:t>loss of nitrate through subsurface drain tiles</a:t>
            </a:r>
            <a:endParaRPr lang="en-US" sz="3300" dirty="0"/>
          </a:p>
          <a:p>
            <a:r>
              <a:rPr lang="en-US" sz="3300" dirty="0" smtClean="0"/>
              <a:t>Long-term goals </a:t>
            </a:r>
            <a:r>
              <a:rPr lang="en-US" sz="3300" dirty="0"/>
              <a:t>to reduce nitrate-N loads include a 45% </a:t>
            </a:r>
            <a:r>
              <a:rPr lang="en-US" sz="3300" dirty="0" smtClean="0"/>
              <a:t>reduction, </a:t>
            </a:r>
            <a:r>
              <a:rPr lang="en-US" sz="3300" dirty="0"/>
              <a:t>Minnesota interim target is 20% by 2025</a:t>
            </a:r>
          </a:p>
          <a:p>
            <a:endParaRPr lang="en-US" dirty="0"/>
          </a:p>
        </p:txBody>
      </p:sp>
      <p:pic>
        <p:nvPicPr>
          <p:cNvPr id="3" name="Picture 2"/>
          <p:cNvPicPr>
            <a:picLocks noChangeAspect="1"/>
          </p:cNvPicPr>
          <p:nvPr/>
        </p:nvPicPr>
        <p:blipFill rotWithShape="1">
          <a:blip r:embed="rId2"/>
          <a:srcRect l="1849" t="10529" r="1849" b="1836"/>
          <a:stretch/>
        </p:blipFill>
        <p:spPr>
          <a:xfrm>
            <a:off x="4963855" y="823956"/>
            <a:ext cx="3225988" cy="3784820"/>
          </a:xfrm>
          <a:prstGeom prst="rect">
            <a:avLst/>
          </a:prstGeom>
        </p:spPr>
      </p:pic>
    </p:spTree>
    <p:extLst>
      <p:ext uri="{BB962C8B-B14F-4D97-AF65-F5344CB8AC3E}">
        <p14:creationId xmlns:p14="http://schemas.microsoft.com/office/powerpoint/2010/main" val="1185432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28" y="0"/>
            <a:ext cx="8048422" cy="993775"/>
          </a:xfrm>
        </p:spPr>
        <p:txBody>
          <a:bodyPr/>
          <a:lstStyle/>
          <a:p>
            <a:r>
              <a:rPr lang="en-US" b="1" dirty="0" smtClean="0">
                <a:latin typeface="Copperplate Gothic Light" panose="020E0507020206020404" pitchFamily="34" charset="0"/>
              </a:rPr>
              <a:t>Variable Rate Nitrogen (VRN)</a:t>
            </a:r>
            <a:endParaRPr lang="en-US" b="1" dirty="0">
              <a:latin typeface="Copperplate Gothic Light" panose="020E0507020206020404" pitchFamily="34" charset="0"/>
            </a:endParaRPr>
          </a:p>
        </p:txBody>
      </p:sp>
      <p:sp>
        <p:nvSpPr>
          <p:cNvPr id="3" name="Content Placeholder 2"/>
          <p:cNvSpPr>
            <a:spLocks noGrp="1"/>
          </p:cNvSpPr>
          <p:nvPr>
            <p:ph idx="1"/>
          </p:nvPr>
        </p:nvSpPr>
        <p:spPr>
          <a:xfrm>
            <a:off x="305920" y="1448780"/>
            <a:ext cx="3138307" cy="2464455"/>
          </a:xfrm>
        </p:spPr>
        <p:txBody>
          <a:bodyPr>
            <a:normAutofit lnSpcReduction="10000"/>
          </a:bodyPr>
          <a:lstStyle/>
          <a:p>
            <a:pPr>
              <a:spcBef>
                <a:spcPts val="600"/>
              </a:spcBef>
            </a:pPr>
            <a:r>
              <a:rPr lang="en-US" sz="2400" dirty="0" smtClean="0">
                <a:latin typeface="Minion Pro" panose="02040503050306020203" pitchFamily="18" charset="0"/>
              </a:rPr>
              <a:t>Match side-dress N fertilizer application to crop growth patterns</a:t>
            </a:r>
          </a:p>
          <a:p>
            <a:pPr>
              <a:spcBef>
                <a:spcPts val="600"/>
              </a:spcBef>
            </a:pPr>
            <a:r>
              <a:rPr lang="en-US" sz="2400" dirty="0" smtClean="0">
                <a:latin typeface="Minion Pro" panose="02040503050306020203" pitchFamily="18" charset="0"/>
              </a:rPr>
              <a:t>Use remote sensing to detect N deficiency in leaves</a:t>
            </a:r>
            <a:endParaRPr lang="en-US" sz="2400" dirty="0">
              <a:latin typeface="Minion Pro" panose="02040503050306020203"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1236" y="1112745"/>
            <a:ext cx="5495572" cy="313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109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9" y="124031"/>
            <a:ext cx="8192621" cy="993775"/>
          </a:xfrm>
        </p:spPr>
        <p:txBody>
          <a:bodyPr/>
          <a:lstStyle/>
          <a:p>
            <a:r>
              <a:rPr lang="en-US" dirty="0" smtClean="0"/>
              <a:t>Variable Rate Nitrogen Research Objectives</a:t>
            </a:r>
            <a:endParaRPr lang="en-US" dirty="0"/>
          </a:p>
        </p:txBody>
      </p:sp>
      <p:sp>
        <p:nvSpPr>
          <p:cNvPr id="3" name="Content Placeholder 2"/>
          <p:cNvSpPr>
            <a:spLocks noGrp="1"/>
          </p:cNvSpPr>
          <p:nvPr>
            <p:ph idx="1"/>
          </p:nvPr>
        </p:nvSpPr>
        <p:spPr>
          <a:xfrm>
            <a:off x="322729" y="993496"/>
            <a:ext cx="7886700" cy="3262312"/>
          </a:xfrm>
        </p:spPr>
        <p:txBody>
          <a:bodyPr/>
          <a:lstStyle/>
          <a:p>
            <a:r>
              <a:rPr lang="en-US" dirty="0"/>
              <a:t>To utilize remote sensing to determine the need for in-season variable rate N-fertilizer applications</a:t>
            </a:r>
          </a:p>
          <a:p>
            <a:r>
              <a:rPr lang="en-US" dirty="0"/>
              <a:t>To assess agronomic </a:t>
            </a:r>
            <a:r>
              <a:rPr lang="en-US" dirty="0" smtClean="0"/>
              <a:t>and environmental outcomes </a:t>
            </a:r>
            <a:r>
              <a:rPr lang="en-US" dirty="0"/>
              <a:t>from management </a:t>
            </a:r>
          </a:p>
        </p:txBody>
      </p:sp>
    </p:spTree>
    <p:extLst>
      <p:ext uri="{BB962C8B-B14F-4D97-AF65-F5344CB8AC3E}">
        <p14:creationId xmlns:p14="http://schemas.microsoft.com/office/powerpoint/2010/main" val="2197808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5158" y="-123395"/>
            <a:ext cx="7886700" cy="993775"/>
          </a:xfrm>
        </p:spPr>
        <p:txBody>
          <a:bodyPr/>
          <a:lstStyle/>
          <a:p>
            <a:r>
              <a:rPr lang="en-US" dirty="0" smtClean="0"/>
              <a:t>Variable Rate N Research in Maize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158" y="571186"/>
            <a:ext cx="6874136" cy="423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461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01" y="0"/>
            <a:ext cx="8655199" cy="993775"/>
          </a:xfrm>
        </p:spPr>
        <p:txBody>
          <a:bodyPr/>
          <a:lstStyle/>
          <a:p>
            <a:r>
              <a:rPr lang="en-US" b="1" dirty="0" smtClean="0">
                <a:latin typeface="Copperplate Gothic Light" panose="020E0507020206020404" pitchFamily="34" charset="0"/>
              </a:rPr>
              <a:t>Robotics in Precision Agriculture</a:t>
            </a:r>
            <a:endParaRPr lang="en-US" b="1" dirty="0">
              <a:latin typeface="Copperplate Gothic Light" panose="020E0507020206020404" pitchFamily="34" charset="0"/>
            </a:endParaRPr>
          </a:p>
        </p:txBody>
      </p:sp>
      <p:sp>
        <p:nvSpPr>
          <p:cNvPr id="3" name="Content Placeholder 2"/>
          <p:cNvSpPr>
            <a:spLocks noGrp="1"/>
          </p:cNvSpPr>
          <p:nvPr>
            <p:ph idx="1"/>
          </p:nvPr>
        </p:nvSpPr>
        <p:spPr>
          <a:xfrm>
            <a:off x="488801" y="950464"/>
            <a:ext cx="5858211" cy="1012377"/>
          </a:xfrm>
        </p:spPr>
        <p:txBody>
          <a:bodyPr/>
          <a:lstStyle/>
          <a:p>
            <a:pPr>
              <a:spcBef>
                <a:spcPts val="600"/>
              </a:spcBef>
            </a:pPr>
            <a:r>
              <a:rPr lang="en-US" sz="2400" dirty="0">
                <a:latin typeface="Minion Pro" panose="02040503050306020203" pitchFamily="18" charset="0"/>
              </a:rPr>
              <a:t>Unmanned </a:t>
            </a:r>
            <a:r>
              <a:rPr lang="en-US" sz="2400" dirty="0" smtClean="0">
                <a:latin typeface="Minion Pro" panose="02040503050306020203" pitchFamily="18" charset="0"/>
              </a:rPr>
              <a:t>ground </a:t>
            </a:r>
            <a:r>
              <a:rPr lang="en-US" sz="2400" dirty="0">
                <a:latin typeface="Minion Pro" panose="02040503050306020203" pitchFamily="18" charset="0"/>
              </a:rPr>
              <a:t>vehicles (</a:t>
            </a:r>
            <a:r>
              <a:rPr lang="en-US" sz="2400" dirty="0" smtClean="0">
                <a:latin typeface="Minion Pro" panose="02040503050306020203" pitchFamily="18" charset="0"/>
              </a:rPr>
              <a:t>UGV</a:t>
            </a:r>
            <a:r>
              <a:rPr lang="en-US" sz="2400" dirty="0">
                <a:latin typeface="Minion Pro" panose="02040503050306020203" pitchFamily="18" charset="0"/>
              </a:rPr>
              <a:t>)</a:t>
            </a:r>
          </a:p>
          <a:p>
            <a:pPr>
              <a:spcBef>
                <a:spcPts val="600"/>
              </a:spcBef>
            </a:pPr>
            <a:r>
              <a:rPr lang="en-US" sz="2400" dirty="0">
                <a:latin typeface="Minion Pro" panose="02040503050306020203" pitchFamily="18" charset="0"/>
              </a:rPr>
              <a:t>Unmanned </a:t>
            </a:r>
            <a:r>
              <a:rPr lang="en-US" sz="2400" dirty="0" smtClean="0">
                <a:latin typeface="Minion Pro" panose="02040503050306020203" pitchFamily="18" charset="0"/>
              </a:rPr>
              <a:t>aerial </a:t>
            </a:r>
            <a:r>
              <a:rPr lang="en-US" sz="2400" dirty="0">
                <a:latin typeface="Minion Pro" panose="02040503050306020203" pitchFamily="18" charset="0"/>
              </a:rPr>
              <a:t>vehicles (</a:t>
            </a:r>
            <a:r>
              <a:rPr lang="en-US" sz="2400" dirty="0" smtClean="0">
                <a:latin typeface="Minion Pro" panose="02040503050306020203" pitchFamily="18" charset="0"/>
              </a:rPr>
              <a:t>UAV)</a:t>
            </a:r>
            <a:endParaRPr lang="en-US" sz="2400" dirty="0">
              <a:latin typeface="Minion Pro" panose="02040503050306020203"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031" y="1962841"/>
            <a:ext cx="3338981" cy="246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532"/>
          <a:stretch/>
        </p:blipFill>
        <p:spPr bwMode="auto">
          <a:xfrm>
            <a:off x="6675946" y="797668"/>
            <a:ext cx="2175450" cy="362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6837" y="2179405"/>
            <a:ext cx="2717575" cy="166199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Minion Pro" panose="02040503050306020203" pitchFamily="18" charset="0"/>
              </a:rPr>
              <a:t>Use of UAVs in Minnesota agriculture could lead to a thousand new jobs and nearly $150 million being pumped into the </a:t>
            </a:r>
            <a:r>
              <a:rPr kumimoji="0" lang="en-US" sz="1800" i="0" u="none" strike="noStrike" kern="1200" cap="none" spc="0" normalizeH="0" baseline="0" noProof="0" dirty="0" smtClean="0">
                <a:ln>
                  <a:noFill/>
                </a:ln>
                <a:solidFill>
                  <a:prstClr val="black"/>
                </a:solidFill>
                <a:effectLst/>
                <a:uLnTx/>
                <a:uFillTx/>
                <a:latin typeface="Minion Pro" panose="02040503050306020203" pitchFamily="18" charset="0"/>
              </a:rPr>
              <a:t>economy. </a:t>
            </a:r>
            <a:r>
              <a:rPr kumimoji="0" lang="en-US" sz="1200" i="0" u="none" strike="noStrike" kern="1200" cap="none" spc="0" normalizeH="0" baseline="0" noProof="0" dirty="0">
                <a:ln>
                  <a:noFill/>
                </a:ln>
                <a:solidFill>
                  <a:prstClr val="black"/>
                </a:solidFill>
                <a:effectLst/>
                <a:uLnTx/>
                <a:uFillTx/>
                <a:latin typeface="Minion Pro" panose="02040503050306020203" pitchFamily="18" charset="0"/>
              </a:rPr>
              <a:t>(Dept. Employment Econ. Development</a:t>
            </a:r>
            <a:r>
              <a:rPr kumimoji="0" lang="en-US" sz="1200" i="0" u="none" strike="noStrike" kern="1200" cap="none" spc="0" normalizeH="0" baseline="0" noProof="0" dirty="0" smtClean="0">
                <a:ln>
                  <a:noFill/>
                </a:ln>
                <a:solidFill>
                  <a:prstClr val="black"/>
                </a:solidFill>
                <a:effectLst/>
                <a:uLnTx/>
                <a:uFillTx/>
                <a:latin typeface="Minion Pro" panose="02040503050306020203" pitchFamily="18" charset="0"/>
              </a:rPr>
              <a:t>)</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425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4000" smtClean="0"/>
              <a:t>Visible Absorption Spectrum</a:t>
            </a:r>
          </a:p>
        </p:txBody>
      </p:sp>
      <p:pic>
        <p:nvPicPr>
          <p:cNvPr id="13315" name="Picture 3" descr="sensor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144" b="11276"/>
          <a:stretch>
            <a:fillRect/>
          </a:stretch>
        </p:blipFill>
        <p:spPr>
          <a:xfrm>
            <a:off x="609601" y="1828800"/>
            <a:ext cx="8018463" cy="2686050"/>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 y="-118335"/>
            <a:ext cx="8310955" cy="993775"/>
          </a:xfrm>
        </p:spPr>
        <p:txBody>
          <a:bodyPr/>
          <a:lstStyle/>
          <a:p>
            <a:r>
              <a:rPr lang="en-US" dirty="0" smtClean="0"/>
              <a:t>VRN Corn N Fertilizer Rate</a:t>
            </a:r>
            <a:endParaRPr lang="en-US"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02" t="26426" r="3394"/>
          <a:stretch/>
        </p:blipFill>
        <p:spPr bwMode="auto">
          <a:xfrm>
            <a:off x="225910" y="645459"/>
            <a:ext cx="6648226" cy="386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076" y="776437"/>
            <a:ext cx="2073649" cy="360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70325" y="645459"/>
            <a:ext cx="3151990" cy="59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own Arrow 3"/>
          <p:cNvSpPr/>
          <p:nvPr/>
        </p:nvSpPr>
        <p:spPr>
          <a:xfrm>
            <a:off x="2721685" y="875440"/>
            <a:ext cx="247426" cy="116182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3609" y="1376979"/>
            <a:ext cx="1236236" cy="646331"/>
          </a:xfrm>
          <a:prstGeom prst="rect">
            <a:avLst/>
          </a:prstGeom>
          <a:noFill/>
        </p:spPr>
        <p:txBody>
          <a:bodyPr wrap="none" rtlCol="0">
            <a:spAutoFit/>
          </a:bodyPr>
          <a:lstStyle/>
          <a:p>
            <a:r>
              <a:rPr lang="en-US" sz="1800" b="1" dirty="0" smtClean="0">
                <a:latin typeface="Arial" panose="020B0604020202020204" pitchFamily="34" charset="0"/>
                <a:cs typeface="Arial" panose="020B0604020202020204" pitchFamily="34" charset="0"/>
              </a:rPr>
              <a:t>VRN Rate</a:t>
            </a:r>
          </a:p>
          <a:p>
            <a:r>
              <a:rPr lang="en-US" sz="1800" b="1" dirty="0" smtClean="0">
                <a:latin typeface="Arial" panose="020B0604020202020204" pitchFamily="34" charset="0"/>
                <a:cs typeface="Arial" panose="020B0604020202020204" pitchFamily="34" charset="0"/>
              </a:rPr>
              <a:t>(62 </a:t>
            </a:r>
            <a:r>
              <a:rPr lang="en-US" sz="1800" b="1" dirty="0" err="1" smtClean="0">
                <a:latin typeface="Arial" panose="020B0604020202020204" pitchFamily="34" charset="0"/>
                <a:cs typeface="Arial" panose="020B0604020202020204" pitchFamily="34" charset="0"/>
              </a:rPr>
              <a:t>lb</a:t>
            </a:r>
            <a:r>
              <a:rPr lang="en-US" sz="1800" b="1" dirty="0" smtClean="0">
                <a:latin typeface="Arial" panose="020B0604020202020204" pitchFamily="34" charset="0"/>
                <a:cs typeface="Arial" panose="020B0604020202020204" pitchFamily="34" charset="0"/>
              </a:rPr>
              <a:t>/ac)</a:t>
            </a:r>
            <a:endParaRPr lang="en-US" sz="1800" b="1" dirty="0">
              <a:latin typeface="Arial" panose="020B0604020202020204" pitchFamily="34" charset="0"/>
              <a:cs typeface="Arial" panose="020B0604020202020204" pitchFamily="34" charset="0"/>
            </a:endParaRPr>
          </a:p>
        </p:txBody>
      </p:sp>
      <p:sp>
        <p:nvSpPr>
          <p:cNvPr id="8" name="Right Brace 7"/>
          <p:cNvSpPr/>
          <p:nvPr/>
        </p:nvSpPr>
        <p:spPr>
          <a:xfrm rot="16200000">
            <a:off x="3773246" y="336178"/>
            <a:ext cx="279700" cy="1887967"/>
          </a:xfrm>
          <a:prstGeom prst="rightBrace">
            <a:avLst>
              <a:gd name="adj1" fmla="val 8333"/>
              <a:gd name="adj2" fmla="val 48860"/>
            </a:avLst>
          </a:prstGeom>
          <a:noFill/>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270325" y="645459"/>
            <a:ext cx="1393330" cy="33855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Add 50 </a:t>
            </a:r>
            <a:r>
              <a:rPr lang="en-US" sz="1600" b="1" dirty="0" err="1" smtClean="0">
                <a:latin typeface="Arial" panose="020B0604020202020204" pitchFamily="34" charset="0"/>
                <a:cs typeface="Arial" panose="020B0604020202020204" pitchFamily="34" charset="0"/>
              </a:rPr>
              <a:t>lb</a:t>
            </a:r>
            <a:r>
              <a:rPr lang="en-US" sz="1600" b="1" dirty="0" smtClean="0">
                <a:latin typeface="Arial" panose="020B0604020202020204" pitchFamily="34" charset="0"/>
                <a:cs typeface="Arial" panose="020B0604020202020204" pitchFamily="34" charset="0"/>
              </a:rPr>
              <a:t>/ac</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947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VRN Fertilizer Side-Dressing at V6-V7</a:t>
            </a:r>
            <a:endParaRPr lang="en-US" dirty="0"/>
          </a:p>
        </p:txBody>
      </p:sp>
      <p:pic>
        <p:nvPicPr>
          <p:cNvPr id="5" name="Content Placeholder 7"/>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656185" y="1268413"/>
            <a:ext cx="3859165" cy="2565934"/>
          </a:xfrm>
          <a:prstGeom prst="rect">
            <a:avLst/>
          </a:prstGeom>
        </p:spPr>
      </p:pic>
      <p:pic>
        <p:nvPicPr>
          <p:cNvPr id="6"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52375" y="1268413"/>
            <a:ext cx="3847503" cy="2558180"/>
          </a:xfrm>
        </p:spPr>
      </p:pic>
      <p:sp>
        <p:nvSpPr>
          <p:cNvPr id="4" name="TextBox 3"/>
          <p:cNvSpPr txBox="1"/>
          <p:nvPr/>
        </p:nvSpPr>
        <p:spPr>
          <a:xfrm>
            <a:off x="1237129" y="4066391"/>
            <a:ext cx="1923540" cy="400110"/>
          </a:xfrm>
          <a:prstGeom prst="rect">
            <a:avLst/>
          </a:prstGeom>
          <a:noFill/>
        </p:spPr>
        <p:txBody>
          <a:bodyPr wrap="none" rtlCol="0">
            <a:spAutoFit/>
          </a:bodyPr>
          <a:lstStyle/>
          <a:p>
            <a:r>
              <a:rPr lang="en-US" sz="2000" dirty="0" smtClean="0"/>
              <a:t>Raven Controller</a:t>
            </a:r>
            <a:endParaRPr lang="en-US" sz="2000" dirty="0"/>
          </a:p>
        </p:txBody>
      </p:sp>
      <p:sp>
        <p:nvSpPr>
          <p:cNvPr id="8" name="TextBox 7"/>
          <p:cNvSpPr txBox="1"/>
          <p:nvPr/>
        </p:nvSpPr>
        <p:spPr>
          <a:xfrm>
            <a:off x="6510169" y="4018736"/>
            <a:ext cx="963405" cy="400110"/>
          </a:xfrm>
          <a:prstGeom prst="rect">
            <a:avLst/>
          </a:prstGeom>
          <a:noFill/>
        </p:spPr>
        <p:txBody>
          <a:bodyPr wrap="none" rtlCol="0">
            <a:spAutoFit/>
          </a:bodyPr>
          <a:lstStyle/>
          <a:p>
            <a:r>
              <a:rPr lang="en-US" sz="2000" dirty="0" smtClean="0"/>
              <a:t>Toolbar</a:t>
            </a:r>
            <a:endParaRPr lang="en-US" sz="2000" dirty="0"/>
          </a:p>
        </p:txBody>
      </p:sp>
    </p:spTree>
    <p:extLst>
      <p:ext uri="{BB962C8B-B14F-4D97-AF65-F5344CB8AC3E}">
        <p14:creationId xmlns:p14="http://schemas.microsoft.com/office/powerpoint/2010/main" val="1183640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93775"/>
          </a:xfrm>
        </p:spPr>
        <p:txBody>
          <a:bodyPr/>
          <a:lstStyle/>
          <a:p>
            <a:r>
              <a:rPr lang="en-US" dirty="0" smtClean="0"/>
              <a:t>Impacts of VRN on Yield</a:t>
            </a:r>
            <a:br>
              <a:rPr lang="en-US" dirty="0" smtClean="0"/>
            </a:br>
            <a:r>
              <a:rPr lang="en-US" dirty="0" smtClean="0"/>
              <a:t>and N Fertilizer Use</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177915" y="0"/>
            <a:ext cx="2966085" cy="2224405"/>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6177913" y="2310466"/>
            <a:ext cx="2966085" cy="2224405"/>
          </a:xfrm>
          <a:prstGeom prst="rect">
            <a:avLst/>
          </a:prstGeom>
        </p:spPr>
      </p:pic>
      <p:sp>
        <p:nvSpPr>
          <p:cNvPr id="6" name="TextBox 5"/>
          <p:cNvSpPr txBox="1"/>
          <p:nvPr/>
        </p:nvSpPr>
        <p:spPr>
          <a:xfrm>
            <a:off x="4741175" y="1708084"/>
            <a:ext cx="1396664" cy="400110"/>
          </a:xfrm>
          <a:prstGeom prst="rect">
            <a:avLst/>
          </a:prstGeom>
          <a:noFill/>
        </p:spPr>
        <p:txBody>
          <a:bodyPr wrap="none" rtlCol="0">
            <a:spAutoFit/>
          </a:bodyPr>
          <a:lstStyle/>
          <a:p>
            <a:r>
              <a:rPr lang="en-US" sz="2000" b="1" dirty="0" smtClean="0"/>
              <a:t>120 </a:t>
            </a:r>
            <a:r>
              <a:rPr lang="en-US" sz="2000" b="1" dirty="0" err="1" smtClean="0"/>
              <a:t>lb</a:t>
            </a:r>
            <a:r>
              <a:rPr lang="en-US" sz="2000" b="1" dirty="0" smtClean="0"/>
              <a:t> N/ac</a:t>
            </a:r>
            <a:endParaRPr lang="en-US" sz="2000" b="1" dirty="0"/>
          </a:p>
        </p:txBody>
      </p:sp>
      <p:sp>
        <p:nvSpPr>
          <p:cNvPr id="7" name="TextBox 6"/>
          <p:cNvSpPr txBox="1"/>
          <p:nvPr/>
        </p:nvSpPr>
        <p:spPr>
          <a:xfrm>
            <a:off x="4953988" y="3222613"/>
            <a:ext cx="971035" cy="400110"/>
          </a:xfrm>
          <a:prstGeom prst="rect">
            <a:avLst/>
          </a:prstGeom>
          <a:noFill/>
        </p:spPr>
        <p:txBody>
          <a:bodyPr wrap="none" rtlCol="0">
            <a:spAutoFit/>
          </a:bodyPr>
          <a:lstStyle/>
          <a:p>
            <a:r>
              <a:rPr lang="en-US" sz="2000" b="1" dirty="0" smtClean="0"/>
              <a:t>Control</a:t>
            </a:r>
            <a:endParaRPr lang="en-US" sz="2000" b="1" dirty="0"/>
          </a:p>
        </p:txBody>
      </p:sp>
      <p:pic>
        <p:nvPicPr>
          <p:cNvPr id="5121"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r="43710" b="11086"/>
          <a:stretch/>
        </p:blipFill>
        <p:spPr bwMode="auto">
          <a:xfrm>
            <a:off x="270125" y="2121911"/>
            <a:ext cx="4430974" cy="251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70123" y="1030212"/>
            <a:ext cx="5087183" cy="1015663"/>
          </a:xfrm>
          <a:prstGeom prst="rect">
            <a:avLst/>
          </a:prstGeom>
        </p:spPr>
        <p:txBody>
          <a:bodyPr wrap="square">
            <a:spAutoFit/>
          </a:bodyPr>
          <a:lstStyle/>
          <a:p>
            <a:r>
              <a:rPr lang="en-US" sz="2000" b="1" dirty="0"/>
              <a:t>VRN subfields in </a:t>
            </a:r>
            <a:r>
              <a:rPr lang="en-US" sz="2000" b="1" dirty="0" smtClean="0"/>
              <a:t>green </a:t>
            </a:r>
            <a:r>
              <a:rPr lang="en-US" sz="2000" b="1" dirty="0"/>
              <a:t>received 20-30% less </a:t>
            </a:r>
            <a:r>
              <a:rPr lang="en-US" sz="2000" b="1" dirty="0" smtClean="0"/>
              <a:t>N than uniform subfields, with no </a:t>
            </a:r>
            <a:r>
              <a:rPr lang="en-US" sz="2000" b="1" dirty="0"/>
              <a:t>significant impact on </a:t>
            </a:r>
            <a:r>
              <a:rPr lang="en-US" sz="2000" b="1" dirty="0" smtClean="0"/>
              <a:t>yield (2016-2017)</a:t>
            </a:r>
            <a:endParaRPr lang="en-US" sz="2000" b="1" dirty="0"/>
          </a:p>
        </p:txBody>
      </p:sp>
    </p:spTree>
    <p:extLst>
      <p:ext uri="{BB962C8B-B14F-4D97-AF65-F5344CB8AC3E}">
        <p14:creationId xmlns:p14="http://schemas.microsoft.com/office/powerpoint/2010/main" val="4280638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50" y="20196"/>
            <a:ext cx="8213199" cy="993775"/>
          </a:xfrm>
        </p:spPr>
        <p:txBody>
          <a:bodyPr>
            <a:normAutofit fontScale="90000"/>
          </a:bodyPr>
          <a:lstStyle/>
          <a:p>
            <a:r>
              <a:rPr lang="en-US" dirty="0" smtClean="0"/>
              <a:t>Regional Benefits of Variable Rate N on Water Quality: Nitrate Losses to Subsurface Tile Drains</a:t>
            </a:r>
            <a:endParaRPr lang="en-US" dirty="0"/>
          </a:p>
        </p:txBody>
      </p:sp>
      <p:pic>
        <p:nvPicPr>
          <p:cNvPr id="3" name="Picture 2"/>
          <p:cNvPicPr>
            <a:picLocks noChangeAspect="1"/>
          </p:cNvPicPr>
          <p:nvPr/>
        </p:nvPicPr>
        <p:blipFill>
          <a:blip r:embed="rId2"/>
          <a:stretch>
            <a:fillRect/>
          </a:stretch>
        </p:blipFill>
        <p:spPr>
          <a:xfrm>
            <a:off x="2009046" y="1140576"/>
            <a:ext cx="5125907" cy="3276303"/>
          </a:xfrm>
          <a:prstGeom prst="rect">
            <a:avLst/>
          </a:prstGeom>
        </p:spPr>
      </p:pic>
      <p:sp>
        <p:nvSpPr>
          <p:cNvPr id="4" name="Right Brace 3"/>
          <p:cNvSpPr/>
          <p:nvPr/>
        </p:nvSpPr>
        <p:spPr>
          <a:xfrm>
            <a:off x="7134953" y="1447137"/>
            <a:ext cx="92783" cy="818985"/>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 name="TextBox 4"/>
          <p:cNvSpPr txBox="1"/>
          <p:nvPr/>
        </p:nvSpPr>
        <p:spPr>
          <a:xfrm>
            <a:off x="7410617" y="1447137"/>
            <a:ext cx="1051635" cy="715581"/>
          </a:xfrm>
          <a:prstGeom prst="rect">
            <a:avLst/>
          </a:prstGeom>
          <a:noFill/>
        </p:spPr>
        <p:txBody>
          <a:bodyPr wrap="none" rtlCol="0">
            <a:spAutoFit/>
          </a:bodyPr>
          <a:lstStyle/>
          <a:p>
            <a:r>
              <a:rPr lang="en-US" dirty="0" smtClean="0"/>
              <a:t>45%</a:t>
            </a:r>
          </a:p>
          <a:p>
            <a:r>
              <a:rPr lang="en-US" dirty="0" smtClean="0"/>
              <a:t>Reduction</a:t>
            </a:r>
          </a:p>
          <a:p>
            <a:r>
              <a:rPr lang="en-US" dirty="0" smtClean="0"/>
              <a:t>in Wet Years</a:t>
            </a:r>
            <a:endParaRPr lang="en-US" dirty="0"/>
          </a:p>
        </p:txBody>
      </p:sp>
      <p:sp>
        <p:nvSpPr>
          <p:cNvPr id="6" name="Down Arrow 5"/>
          <p:cNvSpPr/>
          <p:nvPr/>
        </p:nvSpPr>
        <p:spPr>
          <a:xfrm>
            <a:off x="4342406" y="2162718"/>
            <a:ext cx="45719" cy="81902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69109" y="1662819"/>
            <a:ext cx="1238031" cy="507831"/>
          </a:xfrm>
          <a:prstGeom prst="rect">
            <a:avLst/>
          </a:prstGeom>
          <a:noFill/>
        </p:spPr>
        <p:txBody>
          <a:bodyPr wrap="none" rtlCol="0">
            <a:spAutoFit/>
          </a:bodyPr>
          <a:lstStyle/>
          <a:p>
            <a:r>
              <a:rPr lang="en-US" dirty="0" smtClean="0"/>
              <a:t>30% Reduction</a:t>
            </a:r>
          </a:p>
          <a:p>
            <a:r>
              <a:rPr lang="en-US" dirty="0"/>
              <a:t>i</a:t>
            </a:r>
            <a:r>
              <a:rPr lang="en-US" dirty="0" smtClean="0"/>
              <a:t>n Normal Year</a:t>
            </a:r>
            <a:endParaRPr lang="en-US" dirty="0"/>
          </a:p>
        </p:txBody>
      </p:sp>
    </p:spTree>
    <p:extLst>
      <p:ext uri="{BB962C8B-B14F-4D97-AF65-F5344CB8AC3E}">
        <p14:creationId xmlns:p14="http://schemas.microsoft.com/office/powerpoint/2010/main" val="1101458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28" y="2264"/>
            <a:ext cx="8677072" cy="993775"/>
          </a:xfrm>
        </p:spPr>
        <p:txBody>
          <a:bodyPr>
            <a:noAutofit/>
          </a:bodyPr>
          <a:lstStyle/>
          <a:p>
            <a:r>
              <a:rPr lang="en-US" b="1" dirty="0" smtClean="0">
                <a:latin typeface="Copperplate Gothic Light" panose="020E0507020206020404" pitchFamily="34" charset="0"/>
              </a:rPr>
              <a:t>What is </a:t>
            </a:r>
            <a:r>
              <a:rPr lang="en-US" b="1" dirty="0">
                <a:latin typeface="Copperplate Gothic Light" panose="020E0507020206020404" pitchFamily="34" charset="0"/>
              </a:rPr>
              <a:t>Precision</a:t>
            </a:r>
            <a:r>
              <a:rPr lang="en-US" b="1" dirty="0" smtClean="0">
                <a:latin typeface="Copperplate Gothic Light" panose="020E0507020206020404" pitchFamily="34" charset="0"/>
              </a:rPr>
              <a:t> Agriculture?</a:t>
            </a:r>
            <a:endParaRPr lang="en-US" b="1" dirty="0">
              <a:latin typeface="Copperplate Gothic Light" panose="020E0507020206020404" pitchFamily="34" charset="0"/>
            </a:endParaRPr>
          </a:p>
        </p:txBody>
      </p:sp>
      <p:sp>
        <p:nvSpPr>
          <p:cNvPr id="3" name="Content Placeholder 2"/>
          <p:cNvSpPr>
            <a:spLocks noGrp="1"/>
          </p:cNvSpPr>
          <p:nvPr>
            <p:ph idx="1"/>
          </p:nvPr>
        </p:nvSpPr>
        <p:spPr>
          <a:xfrm>
            <a:off x="628651" y="1150814"/>
            <a:ext cx="4825476" cy="2841873"/>
          </a:xfrm>
        </p:spPr>
        <p:txBody>
          <a:bodyPr>
            <a:normAutofit/>
          </a:bodyPr>
          <a:lstStyle/>
          <a:p>
            <a:pPr>
              <a:spcBef>
                <a:spcPts val="600"/>
              </a:spcBef>
            </a:pPr>
            <a:r>
              <a:rPr lang="en-US" sz="2400" dirty="0">
                <a:latin typeface="Minion Pro" panose="02040503050306020203" pitchFamily="18" charset="0"/>
              </a:rPr>
              <a:t>A management practice applied at the right rate, right </a:t>
            </a:r>
            <a:r>
              <a:rPr lang="en-US" sz="2400" dirty="0" smtClean="0">
                <a:latin typeface="Minion Pro" panose="02040503050306020203" pitchFamily="18" charset="0"/>
              </a:rPr>
              <a:t>time, </a:t>
            </a:r>
            <a:r>
              <a:rPr lang="en-US" sz="2400" dirty="0">
                <a:latin typeface="Minion Pro" panose="02040503050306020203" pitchFamily="18" charset="0"/>
              </a:rPr>
              <a:t>and </a:t>
            </a:r>
            <a:r>
              <a:rPr lang="en-US" sz="2400" dirty="0" smtClean="0">
                <a:latin typeface="Minion Pro" panose="02040503050306020203" pitchFamily="18" charset="0"/>
              </a:rPr>
              <a:t>    right place</a:t>
            </a:r>
            <a:endParaRPr lang="en-US" sz="2400" dirty="0">
              <a:latin typeface="Minion Pro" panose="02040503050306020203" pitchFamily="18" charset="0"/>
            </a:endParaRPr>
          </a:p>
          <a:p>
            <a:pPr lvl="1">
              <a:spcBef>
                <a:spcPts val="600"/>
              </a:spcBef>
            </a:pPr>
            <a:r>
              <a:rPr lang="en-US" sz="2000" dirty="0" smtClean="0">
                <a:latin typeface="Minion Pro" panose="02040503050306020203" pitchFamily="18" charset="0"/>
              </a:rPr>
              <a:t>Customized field management</a:t>
            </a:r>
            <a:endParaRPr lang="en-US" sz="2000" dirty="0">
              <a:latin typeface="Minion Pro" panose="02040503050306020203" pitchFamily="18" charset="0"/>
            </a:endParaRPr>
          </a:p>
          <a:p>
            <a:pPr lvl="1">
              <a:spcBef>
                <a:spcPts val="600"/>
              </a:spcBef>
            </a:pPr>
            <a:r>
              <a:rPr lang="en-US" sz="2000" dirty="0">
                <a:latin typeface="Minion Pro" panose="02040503050306020203" pitchFamily="18" charset="0"/>
              </a:rPr>
              <a:t>Nutrients</a:t>
            </a:r>
          </a:p>
          <a:p>
            <a:pPr lvl="1">
              <a:spcBef>
                <a:spcPts val="600"/>
              </a:spcBef>
            </a:pPr>
            <a:r>
              <a:rPr lang="en-US" sz="2000" dirty="0">
                <a:latin typeface="Minion Pro" panose="02040503050306020203" pitchFamily="18" charset="0"/>
              </a:rPr>
              <a:t>Drainage or </a:t>
            </a:r>
            <a:r>
              <a:rPr lang="en-US" sz="2000" dirty="0" smtClean="0">
                <a:latin typeface="Minion Pro" panose="02040503050306020203" pitchFamily="18" charset="0"/>
              </a:rPr>
              <a:t>irrigation</a:t>
            </a:r>
            <a:endParaRPr lang="en-US" sz="2000" dirty="0">
              <a:latin typeface="Minion Pro" panose="02040503050306020203" pitchFamily="18" charset="0"/>
            </a:endParaRPr>
          </a:p>
          <a:p>
            <a:pPr lvl="1">
              <a:spcBef>
                <a:spcPts val="600"/>
              </a:spcBef>
            </a:pPr>
            <a:r>
              <a:rPr lang="en-US" sz="2000" dirty="0" smtClean="0">
                <a:latin typeface="Minion Pro" panose="02040503050306020203" pitchFamily="18" charset="0"/>
              </a:rPr>
              <a:t>Insects </a:t>
            </a:r>
            <a:r>
              <a:rPr lang="en-US" sz="2000" dirty="0">
                <a:latin typeface="Minion Pro" panose="02040503050306020203" pitchFamily="18" charset="0"/>
              </a:rPr>
              <a:t>and </a:t>
            </a:r>
            <a:r>
              <a:rPr lang="en-US" sz="2000" dirty="0" smtClean="0">
                <a:latin typeface="Minion Pro" panose="02040503050306020203" pitchFamily="18" charset="0"/>
              </a:rPr>
              <a:t>weeds</a:t>
            </a:r>
            <a:endParaRPr lang="en-US" sz="2000" dirty="0">
              <a:latin typeface="Minion Pro" panose="02040503050306020203" pitchFamily="18" charset="0"/>
            </a:endParaRPr>
          </a:p>
          <a:p>
            <a:pPr lvl="1">
              <a:spcBef>
                <a:spcPts val="600"/>
              </a:spcBef>
            </a:pPr>
            <a:r>
              <a:rPr lang="en-US" sz="2000" dirty="0">
                <a:latin typeface="Minion Pro" panose="02040503050306020203" pitchFamily="18" charset="0"/>
              </a:rPr>
              <a:t>Tillage and s</a:t>
            </a:r>
            <a:r>
              <a:rPr lang="en-US" sz="2000" dirty="0" smtClean="0">
                <a:latin typeface="Minion Pro" panose="02040503050306020203" pitchFamily="18" charset="0"/>
              </a:rPr>
              <a:t>eeding operations</a:t>
            </a:r>
            <a:endParaRPr lang="en-US" sz="2000" dirty="0">
              <a:latin typeface="Minion Pro" panose="02040503050306020203" pitchFamily="18" charset="0"/>
            </a:endParaRPr>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628" r="3285"/>
          <a:stretch/>
        </p:blipFill>
        <p:spPr bwMode="auto">
          <a:xfrm>
            <a:off x="5673551" y="1107049"/>
            <a:ext cx="2932565" cy="336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0122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3B09D0F9-6662-094A-9BAF-D68ED9FEC070}"/>
              </a:ext>
            </a:extLst>
          </p:cNvPr>
          <p:cNvSpPr txBox="1">
            <a:spLocks/>
          </p:cNvSpPr>
          <p:nvPr/>
        </p:nvSpPr>
        <p:spPr>
          <a:xfrm>
            <a:off x="182880" y="968068"/>
            <a:ext cx="3643124" cy="329808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smtClean="0"/>
              <a:t>Invasive </a:t>
            </a:r>
            <a:r>
              <a:rPr lang="en-US" sz="2700" dirty="0"/>
              <a:t>species originating from Asia</a:t>
            </a:r>
          </a:p>
          <a:p>
            <a:r>
              <a:rPr lang="en-US" sz="2700" dirty="0" smtClean="0"/>
              <a:t>Yield losses up to 40%</a:t>
            </a:r>
            <a:endParaRPr lang="en-US" sz="2700" dirty="0"/>
          </a:p>
        </p:txBody>
      </p:sp>
      <p:pic>
        <p:nvPicPr>
          <p:cNvPr id="8" name="Picture 7" descr="AphidMap.png">
            <a:extLst>
              <a:ext uri="{FF2B5EF4-FFF2-40B4-BE49-F238E27FC236}">
                <a16:creationId xmlns:a16="http://schemas.microsoft.com/office/drawing/2014/main" id="{B164BFEF-CC2A-D542-8B3A-E0CF50FEF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003" y="998309"/>
            <a:ext cx="3775508" cy="3086478"/>
          </a:xfrm>
          <a:prstGeom prst="rect">
            <a:avLst/>
          </a:prstGeom>
        </p:spPr>
      </p:pic>
      <p:sp>
        <p:nvSpPr>
          <p:cNvPr id="9" name="Title 1">
            <a:extLst>
              <a:ext uri="{FF2B5EF4-FFF2-40B4-BE49-F238E27FC236}">
                <a16:creationId xmlns:a16="http://schemas.microsoft.com/office/drawing/2014/main" id="{8C484FC5-4C67-5149-B040-E0FF71495E9D}"/>
              </a:ext>
            </a:extLst>
          </p:cNvPr>
          <p:cNvSpPr txBox="1">
            <a:spLocks/>
          </p:cNvSpPr>
          <p:nvPr/>
        </p:nvSpPr>
        <p:spPr>
          <a:xfrm>
            <a:off x="3946907" y="4156011"/>
            <a:ext cx="4755052" cy="593225"/>
          </a:xfrm>
          <a:prstGeom prst="rect">
            <a:avLst/>
          </a:prstGeom>
        </p:spPr>
        <p:txBody>
          <a:bodyPr vert="horz" lIns="68580" tIns="34290" rIns="68580" bIns="34290" rtlCol="0" anchor="b">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350" cap="none" dirty="0">
                <a:latin typeface="Calibri" panose="020F0502020204030204" pitchFamily="34" charset="0"/>
                <a:cs typeface="Calibri" panose="020F0502020204030204" pitchFamily="34" charset="0"/>
              </a:rPr>
              <a:t>Spread of the soybean aphid in north central USA</a:t>
            </a:r>
          </a:p>
          <a:p>
            <a:pPr algn="ctr"/>
            <a:r>
              <a:rPr lang="en-US" sz="1350" cap="none" dirty="0">
                <a:latin typeface="Calibri" panose="020F0502020204030204" pitchFamily="34" charset="0"/>
                <a:cs typeface="Calibri" panose="020F0502020204030204" pitchFamily="34" charset="0"/>
              </a:rPr>
              <a:t>Image credit: Ragsdale et al. 2011</a:t>
            </a:r>
          </a:p>
          <a:p>
            <a:pPr algn="ctr"/>
            <a:endParaRPr lang="en-US" sz="1350" cap="none"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829923" y="2361638"/>
            <a:ext cx="2543988" cy="1904516"/>
          </a:xfrm>
          <a:prstGeom prst="rect">
            <a:avLst/>
          </a:prstGeom>
        </p:spPr>
      </p:pic>
      <p:sp>
        <p:nvSpPr>
          <p:cNvPr id="4" name="Title 3"/>
          <p:cNvSpPr>
            <a:spLocks noGrp="1"/>
          </p:cNvSpPr>
          <p:nvPr>
            <p:ph type="title"/>
          </p:nvPr>
        </p:nvSpPr>
        <p:spPr>
          <a:xfrm>
            <a:off x="536466" y="-31078"/>
            <a:ext cx="8165493" cy="993775"/>
          </a:xfrm>
        </p:spPr>
        <p:txBody>
          <a:bodyPr>
            <a:normAutofit/>
          </a:bodyPr>
          <a:lstStyle/>
          <a:p>
            <a:r>
              <a:rPr lang="en-US" sz="2800" dirty="0" smtClean="0"/>
              <a:t>Soybean Aphid Detection Using Remote Sensing</a:t>
            </a:r>
            <a:endParaRPr lang="en-US" sz="2800" dirty="0"/>
          </a:p>
        </p:txBody>
      </p:sp>
    </p:spTree>
    <p:extLst>
      <p:ext uri="{BB962C8B-B14F-4D97-AF65-F5344CB8AC3E}">
        <p14:creationId xmlns:p14="http://schemas.microsoft.com/office/powerpoint/2010/main" val="27369582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33ED-94C1-3440-ACCE-3194CCE887BE}"/>
              </a:ext>
            </a:extLst>
          </p:cNvPr>
          <p:cNvSpPr>
            <a:spLocks noGrp="1"/>
          </p:cNvSpPr>
          <p:nvPr>
            <p:ph type="title"/>
          </p:nvPr>
        </p:nvSpPr>
        <p:spPr>
          <a:xfrm>
            <a:off x="514352" y="147417"/>
            <a:ext cx="7886700" cy="993775"/>
          </a:xfrm>
        </p:spPr>
        <p:txBody>
          <a:bodyPr/>
          <a:lstStyle/>
          <a:p>
            <a:r>
              <a:rPr lang="en-US" dirty="0" smtClean="0"/>
              <a:t>Remote Sensing as an Alternative to Crop Scouting for Soybean Aphids</a:t>
            </a:r>
            <a:endParaRPr lang="en-US" dirty="0"/>
          </a:p>
        </p:txBody>
      </p:sp>
      <p:sp>
        <p:nvSpPr>
          <p:cNvPr id="3" name="Content Placeholder 2">
            <a:extLst>
              <a:ext uri="{FF2B5EF4-FFF2-40B4-BE49-F238E27FC236}">
                <a16:creationId xmlns:a16="http://schemas.microsoft.com/office/drawing/2014/main" id="{34F8BF97-E41E-8548-867C-9A30D66999A4}"/>
              </a:ext>
            </a:extLst>
          </p:cNvPr>
          <p:cNvSpPr>
            <a:spLocks noGrp="1"/>
          </p:cNvSpPr>
          <p:nvPr>
            <p:ph sz="half" idx="1"/>
          </p:nvPr>
        </p:nvSpPr>
        <p:spPr>
          <a:xfrm>
            <a:off x="220154" y="1249129"/>
            <a:ext cx="6514601" cy="2736851"/>
          </a:xfrm>
        </p:spPr>
        <p:txBody>
          <a:bodyPr>
            <a:normAutofit lnSpcReduction="10000"/>
          </a:bodyPr>
          <a:lstStyle/>
          <a:p>
            <a:r>
              <a:rPr lang="en-US" sz="1800" dirty="0"/>
              <a:t>Routine scouting of soybean fields for soybean aphid is </a:t>
            </a:r>
            <a:r>
              <a:rPr lang="en-US" sz="1800" dirty="0" smtClean="0"/>
              <a:t>time consuming and inefficient</a:t>
            </a:r>
            <a:endParaRPr lang="en-US" sz="1800" dirty="0"/>
          </a:p>
          <a:p>
            <a:pPr lvl="1"/>
            <a:r>
              <a:rPr lang="en-US" sz="1500" dirty="0" smtClean="0"/>
              <a:t>Soybean </a:t>
            </a:r>
            <a:r>
              <a:rPr lang="en-US" sz="1500" dirty="0"/>
              <a:t>aphid </a:t>
            </a:r>
            <a:r>
              <a:rPr lang="en-US" sz="1500" dirty="0" smtClean="0"/>
              <a:t>outbreaks are erratic and </a:t>
            </a:r>
            <a:r>
              <a:rPr lang="en-US" sz="1500" dirty="0"/>
              <a:t>t</a:t>
            </a:r>
            <a:r>
              <a:rPr lang="en-US" sz="1500" dirty="0" smtClean="0"/>
              <a:t>iming can </a:t>
            </a:r>
            <a:r>
              <a:rPr lang="en-US" sz="1500" dirty="0"/>
              <a:t>fluctuate</a:t>
            </a:r>
          </a:p>
          <a:p>
            <a:pPr lvl="1"/>
            <a:r>
              <a:rPr lang="en-US" sz="1500" dirty="0"/>
              <a:t>Chemical management is only recommended when populations exceed 250 aphids per </a:t>
            </a:r>
            <a:r>
              <a:rPr lang="en-US" sz="1500" dirty="0" smtClean="0"/>
              <a:t>plant</a:t>
            </a:r>
          </a:p>
          <a:p>
            <a:pPr lvl="1"/>
            <a:r>
              <a:rPr lang="en-US" sz="1500" dirty="0" smtClean="0"/>
              <a:t>Scouting </a:t>
            </a:r>
            <a:r>
              <a:rPr lang="en-US" sz="1500" dirty="0"/>
              <a:t>only assesses 20-40 plants in a field, leading to </a:t>
            </a:r>
            <a:r>
              <a:rPr lang="en-US" sz="1500" dirty="0" smtClean="0"/>
              <a:t>incomplete </a:t>
            </a:r>
            <a:r>
              <a:rPr lang="en-US" sz="1500" dirty="0"/>
              <a:t>coverage</a:t>
            </a:r>
          </a:p>
          <a:p>
            <a:pPr lvl="1"/>
            <a:r>
              <a:rPr lang="en-US" sz="1500" dirty="0" smtClean="0"/>
              <a:t>Aphid </a:t>
            </a:r>
            <a:r>
              <a:rPr lang="en-US" sz="1500" dirty="0"/>
              <a:t>populations can rapidly increase and cause yield </a:t>
            </a:r>
            <a:r>
              <a:rPr lang="en-US" sz="1500" dirty="0" smtClean="0"/>
              <a:t>loss, 84% of growers want to reduce scouting efforts</a:t>
            </a:r>
          </a:p>
          <a:p>
            <a:r>
              <a:rPr lang="en-US" sz="1900" dirty="0" smtClean="0"/>
              <a:t>Remote sensing allows early detection of soybean aphids</a:t>
            </a:r>
            <a:endParaRPr lang="en-US" sz="1900" dirty="0"/>
          </a:p>
          <a:p>
            <a:endParaRPr lang="en-US" dirty="0"/>
          </a:p>
        </p:txBody>
      </p:sp>
      <p:pic>
        <p:nvPicPr>
          <p:cNvPr id="4" name="Picture 3"/>
          <p:cNvPicPr>
            <a:picLocks noChangeAspect="1"/>
          </p:cNvPicPr>
          <p:nvPr/>
        </p:nvPicPr>
        <p:blipFill>
          <a:blip r:embed="rId2"/>
          <a:stretch>
            <a:fillRect/>
          </a:stretch>
        </p:blipFill>
        <p:spPr>
          <a:xfrm>
            <a:off x="6773267" y="1942887"/>
            <a:ext cx="2370733" cy="1472570"/>
          </a:xfrm>
          <a:prstGeom prst="rect">
            <a:avLst/>
          </a:prstGeom>
        </p:spPr>
      </p:pic>
    </p:spTree>
    <p:extLst>
      <p:ext uri="{BB962C8B-B14F-4D97-AF65-F5344CB8AC3E}">
        <p14:creationId xmlns:p14="http://schemas.microsoft.com/office/powerpoint/2010/main" val="3749353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Sensing for Soybean Aphids</a:t>
            </a:r>
            <a:endParaRPr lang="en-US" dirty="0"/>
          </a:p>
        </p:txBody>
      </p:sp>
      <p:sp>
        <p:nvSpPr>
          <p:cNvPr id="3" name="Content Placeholder 2"/>
          <p:cNvSpPr>
            <a:spLocks noGrp="1"/>
          </p:cNvSpPr>
          <p:nvPr>
            <p:ph idx="1"/>
          </p:nvPr>
        </p:nvSpPr>
        <p:spPr>
          <a:xfrm>
            <a:off x="341907" y="1210987"/>
            <a:ext cx="4599530" cy="3262312"/>
          </a:xfrm>
        </p:spPr>
        <p:txBody>
          <a:bodyPr/>
          <a:lstStyle/>
          <a:p>
            <a:r>
              <a:rPr lang="en-US" dirty="0" smtClean="0"/>
              <a:t>Weekly imaging with a drone can accurately detect areas with aphid populations that exceed the economic threshold for spraying</a:t>
            </a:r>
          </a:p>
        </p:txBody>
      </p:sp>
      <p:pic>
        <p:nvPicPr>
          <p:cNvPr id="13" name="Picture 12"/>
          <p:cNvPicPr>
            <a:picLocks noChangeAspect="1"/>
          </p:cNvPicPr>
          <p:nvPr/>
        </p:nvPicPr>
        <p:blipFill>
          <a:blip r:embed="rId2"/>
          <a:stretch>
            <a:fillRect/>
          </a:stretch>
        </p:blipFill>
        <p:spPr>
          <a:xfrm>
            <a:off x="4572000" y="1349396"/>
            <a:ext cx="4060288" cy="2444708"/>
          </a:xfrm>
          <a:prstGeom prst="rect">
            <a:avLst/>
          </a:prstGeom>
        </p:spPr>
      </p:pic>
    </p:spTree>
    <p:extLst>
      <p:ext uri="{BB962C8B-B14F-4D97-AF65-F5344CB8AC3E}">
        <p14:creationId xmlns:p14="http://schemas.microsoft.com/office/powerpoint/2010/main" val="39989699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74638"/>
            <a:ext cx="8308873" cy="993775"/>
          </a:xfrm>
        </p:spPr>
        <p:txBody>
          <a:bodyPr>
            <a:normAutofit fontScale="90000"/>
          </a:bodyPr>
          <a:lstStyle/>
          <a:p>
            <a:r>
              <a:rPr lang="en-US" dirty="0"/>
              <a:t>Remote Sensing Combined with Machine Learning Identifies Infestations Above Threshold</a:t>
            </a:r>
          </a:p>
        </p:txBody>
      </p:sp>
      <p:sp>
        <p:nvSpPr>
          <p:cNvPr id="5" name="Content Placeholder 4"/>
          <p:cNvSpPr>
            <a:spLocks noGrp="1"/>
          </p:cNvSpPr>
          <p:nvPr>
            <p:ph sz="half" idx="1"/>
          </p:nvPr>
        </p:nvSpPr>
        <p:spPr>
          <a:xfrm>
            <a:off x="514351" y="1262473"/>
            <a:ext cx="3746501" cy="2736851"/>
          </a:xfrm>
        </p:spPr>
        <p:txBody>
          <a:bodyPr>
            <a:normAutofit fontScale="92500"/>
          </a:bodyPr>
          <a:lstStyle/>
          <a:p>
            <a:r>
              <a:rPr lang="en-US" dirty="0" smtClean="0"/>
              <a:t>Drones can be used to scout entire fields for soybean aphids</a:t>
            </a:r>
          </a:p>
          <a:p>
            <a:r>
              <a:rPr lang="en-US" dirty="0" smtClean="0"/>
              <a:t>Fields can be sprayed before aphids cause widespread crop damage</a:t>
            </a:r>
            <a:endParaRPr lang="en-US" dirty="0"/>
          </a:p>
        </p:txBody>
      </p:sp>
      <p:pic>
        <p:nvPicPr>
          <p:cNvPr id="4" name="Picture 3"/>
          <p:cNvPicPr>
            <a:picLocks noChangeAspect="1"/>
          </p:cNvPicPr>
          <p:nvPr/>
        </p:nvPicPr>
        <p:blipFill>
          <a:blip r:embed="rId2"/>
          <a:stretch>
            <a:fillRect/>
          </a:stretch>
        </p:blipFill>
        <p:spPr>
          <a:xfrm>
            <a:off x="4102171" y="1761204"/>
            <a:ext cx="5041829" cy="2542252"/>
          </a:xfrm>
          <a:prstGeom prst="rect">
            <a:avLst/>
          </a:prstGeom>
        </p:spPr>
      </p:pic>
    </p:spTree>
    <p:extLst>
      <p:ext uri="{BB962C8B-B14F-4D97-AF65-F5344CB8AC3E}">
        <p14:creationId xmlns:p14="http://schemas.microsoft.com/office/powerpoint/2010/main" val="19919617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Contamination with Nitrates</a:t>
            </a:r>
            <a:endParaRPr lang="en-US" dirty="0"/>
          </a:p>
        </p:txBody>
      </p:sp>
      <p:sp>
        <p:nvSpPr>
          <p:cNvPr id="3" name="Content Placeholder 2"/>
          <p:cNvSpPr>
            <a:spLocks noGrp="1"/>
          </p:cNvSpPr>
          <p:nvPr>
            <p:ph idx="1"/>
          </p:nvPr>
        </p:nvSpPr>
        <p:spPr>
          <a:xfrm>
            <a:off x="628650" y="1370013"/>
            <a:ext cx="3687711" cy="3262312"/>
          </a:xfrm>
        </p:spPr>
        <p:txBody>
          <a:bodyPr/>
          <a:lstStyle/>
          <a:p>
            <a:r>
              <a:rPr lang="en-US" dirty="0"/>
              <a:t>About 5-10% of private wells have NO</a:t>
            </a:r>
            <a:r>
              <a:rPr lang="en-US" baseline="-25000" dirty="0"/>
              <a:t>3</a:t>
            </a:r>
            <a:r>
              <a:rPr lang="en-US" dirty="0"/>
              <a:t>- concentrations that exceed 10 mg/L</a:t>
            </a:r>
          </a:p>
          <a:p>
            <a:r>
              <a:rPr lang="en-US" dirty="0"/>
              <a:t>About 1% of public wells exceed 10 mg/L </a:t>
            </a:r>
          </a:p>
          <a:p>
            <a:endParaRPr lang="en-US" dirty="0"/>
          </a:p>
        </p:txBody>
      </p:sp>
      <p:pic>
        <p:nvPicPr>
          <p:cNvPr id="4" name="Picture 3"/>
          <p:cNvPicPr>
            <a:picLocks noChangeAspect="1"/>
          </p:cNvPicPr>
          <p:nvPr/>
        </p:nvPicPr>
        <p:blipFill>
          <a:blip r:embed="rId2"/>
          <a:stretch>
            <a:fillRect/>
          </a:stretch>
        </p:blipFill>
        <p:spPr>
          <a:xfrm>
            <a:off x="5044417" y="1022555"/>
            <a:ext cx="3290697" cy="3481951"/>
          </a:xfrm>
          <a:prstGeom prst="rect">
            <a:avLst/>
          </a:prstGeom>
        </p:spPr>
      </p:pic>
    </p:spTree>
    <p:extLst>
      <p:ext uri="{BB962C8B-B14F-4D97-AF65-F5344CB8AC3E}">
        <p14:creationId xmlns:p14="http://schemas.microsoft.com/office/powerpoint/2010/main" val="2156140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 Fertilizer Management in Irrigated Corn/Potatoes</a:t>
            </a:r>
            <a:endParaRPr lang="en-US" dirty="0"/>
          </a:p>
        </p:txBody>
      </p:sp>
      <p:sp>
        <p:nvSpPr>
          <p:cNvPr id="3" name="Content Placeholder 2"/>
          <p:cNvSpPr>
            <a:spLocks noGrp="1"/>
          </p:cNvSpPr>
          <p:nvPr>
            <p:ph idx="1"/>
          </p:nvPr>
        </p:nvSpPr>
        <p:spPr/>
        <p:txBody>
          <a:bodyPr/>
          <a:lstStyle/>
          <a:p>
            <a:r>
              <a:rPr lang="en-US" dirty="0" smtClean="0"/>
              <a:t>Corn and potatoes are produced in the irrigated Central Sands region of Minnesota</a:t>
            </a:r>
          </a:p>
          <a:p>
            <a:r>
              <a:rPr lang="en-US" dirty="0" smtClean="0"/>
              <a:t>Nitrate leaching to groundwater is a concern</a:t>
            </a:r>
          </a:p>
          <a:p>
            <a:r>
              <a:rPr lang="en-US" dirty="0" smtClean="0"/>
              <a:t>Research is underway to develop </a:t>
            </a:r>
            <a:r>
              <a:rPr lang="en-US" dirty="0"/>
              <a:t>agricultural chemical best management practices that will prevent, minimize, reduce, and eliminate the source of groundwater degradation</a:t>
            </a:r>
          </a:p>
        </p:txBody>
      </p:sp>
    </p:spTree>
    <p:extLst>
      <p:ext uri="{BB962C8B-B14F-4D97-AF65-F5344CB8AC3E}">
        <p14:creationId xmlns:p14="http://schemas.microsoft.com/office/powerpoint/2010/main" val="38812250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499" y="21250"/>
            <a:ext cx="7886700" cy="993775"/>
          </a:xfrm>
        </p:spPr>
        <p:txBody>
          <a:bodyPr/>
          <a:lstStyle/>
          <a:p>
            <a:r>
              <a:rPr lang="en-US" dirty="0" smtClean="0"/>
              <a:t>BMPs of Interest</a:t>
            </a:r>
            <a:endParaRPr lang="en-US" dirty="0"/>
          </a:p>
        </p:txBody>
      </p:sp>
      <p:sp>
        <p:nvSpPr>
          <p:cNvPr id="3" name="Content Placeholder 2"/>
          <p:cNvSpPr>
            <a:spLocks noGrp="1"/>
          </p:cNvSpPr>
          <p:nvPr>
            <p:ph idx="1"/>
          </p:nvPr>
        </p:nvSpPr>
        <p:spPr>
          <a:xfrm>
            <a:off x="353229" y="907305"/>
            <a:ext cx="4725547" cy="3262312"/>
          </a:xfrm>
        </p:spPr>
        <p:txBody>
          <a:bodyPr>
            <a:normAutofit fontScale="77500" lnSpcReduction="20000"/>
          </a:bodyPr>
          <a:lstStyle/>
          <a:p>
            <a:r>
              <a:rPr lang="en-US" dirty="0"/>
              <a:t>Nitrogen fertilizer practices (rate, timing, splits, spoon feeding, etc.), forms of N (anhydrous, urea, slow </a:t>
            </a:r>
            <a:r>
              <a:rPr lang="en-US" dirty="0" smtClean="0"/>
              <a:t>release)</a:t>
            </a:r>
            <a:endParaRPr lang="en-US" dirty="0"/>
          </a:p>
          <a:p>
            <a:r>
              <a:rPr lang="en-US" dirty="0"/>
              <a:t>Water management practices (checkbook method, irrigation </a:t>
            </a:r>
            <a:r>
              <a:rPr lang="en-US" dirty="0" smtClean="0"/>
              <a:t>scheduling, variable rate irrigation)</a:t>
            </a:r>
            <a:endParaRPr lang="en-US" dirty="0"/>
          </a:p>
          <a:p>
            <a:r>
              <a:rPr lang="en-US" dirty="0"/>
              <a:t>Vegetative management practices (cover or catch crops, perennial crops, cropping </a:t>
            </a:r>
            <a:r>
              <a:rPr lang="en-US" dirty="0" smtClean="0"/>
              <a:t>systems</a:t>
            </a:r>
            <a:r>
              <a:rPr lang="en-US" dirty="0"/>
              <a: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776" y="1102261"/>
            <a:ext cx="3891538" cy="2495377"/>
          </a:xfrm>
          <a:prstGeom prst="rect">
            <a:avLst/>
          </a:prstGeom>
        </p:spPr>
      </p:pic>
    </p:spTree>
    <p:extLst>
      <p:ext uri="{BB962C8B-B14F-4D97-AF65-F5344CB8AC3E}">
        <p14:creationId xmlns:p14="http://schemas.microsoft.com/office/powerpoint/2010/main" val="2217881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0233"/>
            <a:ext cx="8721213" cy="993775"/>
          </a:xfrm>
        </p:spPr>
        <p:txBody>
          <a:bodyPr/>
          <a:lstStyle/>
          <a:p>
            <a:r>
              <a:rPr lang="en-US" dirty="0" smtClean="0"/>
              <a:t>Irrigated Research Objectives at Westport, MN</a:t>
            </a:r>
            <a:endParaRPr lang="en-US" dirty="0"/>
          </a:p>
        </p:txBody>
      </p:sp>
      <p:sp>
        <p:nvSpPr>
          <p:cNvPr id="3" name="Content Placeholder 2"/>
          <p:cNvSpPr>
            <a:spLocks noGrp="1"/>
          </p:cNvSpPr>
          <p:nvPr>
            <p:ph idx="1"/>
          </p:nvPr>
        </p:nvSpPr>
        <p:spPr>
          <a:xfrm>
            <a:off x="304799" y="1004008"/>
            <a:ext cx="5331475" cy="3262312"/>
          </a:xfrm>
        </p:spPr>
        <p:txBody>
          <a:bodyPr>
            <a:normAutofit fontScale="77500" lnSpcReduction="20000"/>
          </a:bodyPr>
          <a:lstStyle/>
          <a:p>
            <a:r>
              <a:rPr lang="en-US" dirty="0"/>
              <a:t>To </a:t>
            </a:r>
            <a:r>
              <a:rPr lang="en-US" dirty="0" smtClean="0"/>
              <a:t>measure and model </a:t>
            </a:r>
            <a:r>
              <a:rPr lang="en-US" dirty="0"/>
              <a:t>nitrate-N leaching losses on irrigated coarse textured </a:t>
            </a:r>
            <a:r>
              <a:rPr lang="en-US" dirty="0" smtClean="0"/>
              <a:t>soils with:</a:t>
            </a:r>
            <a:endParaRPr lang="en-US" dirty="0"/>
          </a:p>
          <a:p>
            <a:r>
              <a:rPr lang="en-US" dirty="0" smtClean="0"/>
              <a:t>corn-corn </a:t>
            </a:r>
            <a:r>
              <a:rPr lang="en-US" dirty="0"/>
              <a:t>(C-C), corn-soybean (C-Sb) and soybean-corn (Sb-C) rotations </a:t>
            </a:r>
          </a:p>
          <a:p>
            <a:r>
              <a:rPr lang="en-US" dirty="0" smtClean="0"/>
              <a:t>N </a:t>
            </a:r>
            <a:r>
              <a:rPr lang="en-US" dirty="0"/>
              <a:t>application rates </a:t>
            </a:r>
            <a:r>
              <a:rPr lang="en-US" dirty="0" smtClean="0"/>
              <a:t>on corn of 0</a:t>
            </a:r>
            <a:r>
              <a:rPr lang="en-US" dirty="0"/>
              <a:t>, 100, 200, 250 and 300 kg N </a:t>
            </a:r>
            <a:r>
              <a:rPr lang="en-US" dirty="0" smtClean="0"/>
              <a:t>ha</a:t>
            </a:r>
            <a:r>
              <a:rPr lang="en-US" baseline="30000" dirty="0" smtClean="0"/>
              <a:t>-1</a:t>
            </a:r>
            <a:r>
              <a:rPr lang="en-US" dirty="0" smtClean="0"/>
              <a:t> (two split applications)</a:t>
            </a:r>
            <a:endParaRPr lang="en-US" dirty="0"/>
          </a:p>
          <a:p>
            <a:r>
              <a:rPr lang="en-US" dirty="0" smtClean="0"/>
              <a:t>Improved irrigation </a:t>
            </a:r>
            <a:r>
              <a:rPr lang="en-US" dirty="0"/>
              <a:t>management strategies</a:t>
            </a:r>
          </a:p>
          <a:p>
            <a:r>
              <a:rPr lang="en-US" dirty="0" smtClean="0"/>
              <a:t>With rye cover </a:t>
            </a:r>
            <a:r>
              <a:rPr lang="en-US" dirty="0"/>
              <a:t>crop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404" y="1517640"/>
            <a:ext cx="3365127" cy="2235047"/>
          </a:xfrm>
          <a:prstGeom prst="rect">
            <a:avLst/>
          </a:prstGeom>
        </p:spPr>
      </p:pic>
    </p:spTree>
    <p:extLst>
      <p:ext uri="{BB962C8B-B14F-4D97-AF65-F5344CB8AC3E}">
        <p14:creationId xmlns:p14="http://schemas.microsoft.com/office/powerpoint/2010/main" val="17875619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573" y="-11801"/>
            <a:ext cx="8515350" cy="993775"/>
          </a:xfrm>
        </p:spPr>
        <p:txBody>
          <a:bodyPr/>
          <a:lstStyle/>
          <a:p>
            <a:r>
              <a:rPr lang="en-US" dirty="0"/>
              <a:t>Percolation, N Leaching and Crop N Uptake</a:t>
            </a:r>
          </a:p>
        </p:txBody>
      </p:sp>
      <p:sp>
        <p:nvSpPr>
          <p:cNvPr id="3" name="Content Placeholder 2"/>
          <p:cNvSpPr>
            <a:spLocks noGrp="1"/>
          </p:cNvSpPr>
          <p:nvPr>
            <p:ph sz="half" idx="1"/>
          </p:nvPr>
        </p:nvSpPr>
        <p:spPr>
          <a:xfrm>
            <a:off x="271980" y="1081957"/>
            <a:ext cx="2878844" cy="2736851"/>
          </a:xfrm>
        </p:spPr>
        <p:txBody>
          <a:bodyPr>
            <a:normAutofit fontScale="92500" lnSpcReduction="10000"/>
          </a:bodyPr>
          <a:lstStyle/>
          <a:p>
            <a:r>
              <a:rPr lang="en-US" dirty="0" smtClean="0"/>
              <a:t>Reducing N rate by 33% and using slow release fertilizer reduces N loss by 21-22%, with small reductions in crop yield</a:t>
            </a:r>
          </a:p>
        </p:txBody>
      </p:sp>
      <p:pic>
        <p:nvPicPr>
          <p:cNvPr id="5" name="Picture 4"/>
          <p:cNvPicPr>
            <a:picLocks noChangeAspect="1"/>
          </p:cNvPicPr>
          <p:nvPr/>
        </p:nvPicPr>
        <p:blipFill>
          <a:blip r:embed="rId2"/>
          <a:stretch>
            <a:fillRect/>
          </a:stretch>
        </p:blipFill>
        <p:spPr>
          <a:xfrm>
            <a:off x="3299241" y="1081957"/>
            <a:ext cx="5714520" cy="2831392"/>
          </a:xfrm>
          <a:prstGeom prst="rect">
            <a:avLst/>
          </a:prstGeom>
        </p:spPr>
      </p:pic>
    </p:spTree>
    <p:extLst>
      <p:ext uri="{BB962C8B-B14F-4D97-AF65-F5344CB8AC3E}">
        <p14:creationId xmlns:p14="http://schemas.microsoft.com/office/powerpoint/2010/main" val="1001050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219"/>
            <a:ext cx="9221119" cy="993775"/>
          </a:xfrm>
        </p:spPr>
        <p:txBody>
          <a:bodyPr>
            <a:normAutofit/>
          </a:bodyPr>
          <a:lstStyle/>
          <a:p>
            <a:r>
              <a:rPr lang="en-US" sz="2800" dirty="0"/>
              <a:t>Improved Irrigation Reduces Percolation and </a:t>
            </a:r>
            <a:r>
              <a:rPr lang="en-US" sz="2800" dirty="0" smtClean="0"/>
              <a:t>N Leaching</a:t>
            </a:r>
            <a:endParaRPr lang="en-US" sz="2800" dirty="0"/>
          </a:p>
        </p:txBody>
      </p:sp>
      <p:sp>
        <p:nvSpPr>
          <p:cNvPr id="3" name="Content Placeholder 2"/>
          <p:cNvSpPr>
            <a:spLocks noGrp="1"/>
          </p:cNvSpPr>
          <p:nvPr>
            <p:ph sz="half" idx="1"/>
          </p:nvPr>
        </p:nvSpPr>
        <p:spPr>
          <a:xfrm>
            <a:off x="1" y="1232975"/>
            <a:ext cx="2897436" cy="2736851"/>
          </a:xfrm>
        </p:spPr>
        <p:txBody>
          <a:bodyPr>
            <a:normAutofit lnSpcReduction="10000"/>
          </a:bodyPr>
          <a:lstStyle/>
          <a:p>
            <a:r>
              <a:rPr lang="en-US" dirty="0" smtClean="0"/>
              <a:t>Improved irrigation reduces N leaching by 6-14% relative to conventional irrigation</a:t>
            </a:r>
            <a:endParaRPr lang="en-US" dirty="0"/>
          </a:p>
        </p:txBody>
      </p:sp>
      <p:pic>
        <p:nvPicPr>
          <p:cNvPr id="5" name="Picture 4"/>
          <p:cNvPicPr>
            <a:picLocks noChangeAspect="1"/>
          </p:cNvPicPr>
          <p:nvPr/>
        </p:nvPicPr>
        <p:blipFill>
          <a:blip r:embed="rId2"/>
          <a:stretch>
            <a:fillRect/>
          </a:stretch>
        </p:blipFill>
        <p:spPr>
          <a:xfrm>
            <a:off x="2782849" y="1232975"/>
            <a:ext cx="6361151" cy="2625768"/>
          </a:xfrm>
          <a:prstGeom prst="rect">
            <a:avLst/>
          </a:prstGeom>
        </p:spPr>
      </p:pic>
    </p:spTree>
    <p:extLst>
      <p:ext uri="{BB962C8B-B14F-4D97-AF65-F5344CB8AC3E}">
        <p14:creationId xmlns:p14="http://schemas.microsoft.com/office/powerpoint/2010/main" val="4127116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13" y="2264"/>
            <a:ext cx="8670587" cy="993775"/>
          </a:xfrm>
        </p:spPr>
        <p:txBody>
          <a:bodyPr>
            <a:normAutofit fontScale="90000"/>
          </a:bodyPr>
          <a:lstStyle/>
          <a:p>
            <a:r>
              <a:rPr lang="en-US" sz="3600" b="1" dirty="0" smtClean="0">
                <a:latin typeface="Copperplate Gothic Light" panose="020E0507020206020404" pitchFamily="34" charset="0"/>
              </a:rPr>
              <a:t>Benefits of Precision Agriculture</a:t>
            </a:r>
            <a:endParaRPr lang="en-US" sz="3600" b="1" dirty="0">
              <a:latin typeface="Copperplate Gothic Light" panose="020E0507020206020404" pitchFamily="34" charset="0"/>
            </a:endParaRPr>
          </a:p>
        </p:txBody>
      </p:sp>
      <p:sp>
        <p:nvSpPr>
          <p:cNvPr id="3" name="Content Placeholder 2"/>
          <p:cNvSpPr>
            <a:spLocks noGrp="1"/>
          </p:cNvSpPr>
          <p:nvPr>
            <p:ph idx="1"/>
          </p:nvPr>
        </p:nvSpPr>
        <p:spPr>
          <a:xfrm>
            <a:off x="628650" y="1760749"/>
            <a:ext cx="4233806" cy="1622003"/>
          </a:xfrm>
        </p:spPr>
        <p:txBody>
          <a:bodyPr>
            <a:normAutofit/>
          </a:bodyPr>
          <a:lstStyle/>
          <a:p>
            <a:pPr>
              <a:spcBef>
                <a:spcPts val="600"/>
              </a:spcBef>
            </a:pPr>
            <a:r>
              <a:rPr lang="en-US" sz="2400" dirty="0" smtClean="0">
                <a:latin typeface="Minion Pro" panose="02040503050306020203" pitchFamily="18" charset="0"/>
              </a:rPr>
              <a:t>Increased profitability</a:t>
            </a:r>
          </a:p>
          <a:p>
            <a:pPr>
              <a:spcBef>
                <a:spcPts val="600"/>
              </a:spcBef>
            </a:pPr>
            <a:r>
              <a:rPr lang="en-US" sz="2400" dirty="0" smtClean="0">
                <a:latin typeface="Minion Pro" panose="02040503050306020203" pitchFamily="18" charset="0"/>
              </a:rPr>
              <a:t>Increased efficiency of inputs</a:t>
            </a:r>
          </a:p>
          <a:p>
            <a:pPr>
              <a:spcBef>
                <a:spcPts val="600"/>
              </a:spcBef>
            </a:pPr>
            <a:r>
              <a:rPr lang="en-US" sz="2400" dirty="0" smtClean="0">
                <a:latin typeface="Minion Pro" panose="02040503050306020203" pitchFamily="18" charset="0"/>
              </a:rPr>
              <a:t>Reduced environmental pollution</a:t>
            </a:r>
          </a:p>
          <a:p>
            <a:pPr>
              <a:spcBef>
                <a:spcPts val="600"/>
              </a:spcBef>
            </a:pPr>
            <a:endParaRPr lang="en-US" sz="2400" dirty="0">
              <a:latin typeface="Minion Pro" panose="02040503050306020203"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579" y="1165618"/>
            <a:ext cx="4016272"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4257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77" y="105569"/>
            <a:ext cx="8308873" cy="993775"/>
          </a:xfrm>
        </p:spPr>
        <p:txBody>
          <a:bodyPr/>
          <a:lstStyle/>
          <a:p>
            <a:r>
              <a:rPr lang="en-US" dirty="0" smtClean="0"/>
              <a:t>Impacts of Cover Crops on N Leaching Loss</a:t>
            </a:r>
            <a:endParaRPr lang="en-US" dirty="0"/>
          </a:p>
        </p:txBody>
      </p:sp>
      <p:sp>
        <p:nvSpPr>
          <p:cNvPr id="4" name="Content Placeholder 3"/>
          <p:cNvSpPr>
            <a:spLocks noGrp="1"/>
          </p:cNvSpPr>
          <p:nvPr>
            <p:ph sz="half" idx="1"/>
          </p:nvPr>
        </p:nvSpPr>
        <p:spPr>
          <a:xfrm>
            <a:off x="0" y="1435509"/>
            <a:ext cx="3746501" cy="2736851"/>
          </a:xfrm>
        </p:spPr>
        <p:txBody>
          <a:bodyPr>
            <a:normAutofit fontScale="92500" lnSpcReduction="20000"/>
          </a:bodyPr>
          <a:lstStyle/>
          <a:p>
            <a:r>
              <a:rPr lang="en-US" dirty="0"/>
              <a:t>Rye cover crops </a:t>
            </a:r>
            <a:r>
              <a:rPr lang="en-US" dirty="0" smtClean="0"/>
              <a:t>reduce </a:t>
            </a:r>
            <a:r>
              <a:rPr lang="en-US" dirty="0"/>
              <a:t>N </a:t>
            </a:r>
            <a:r>
              <a:rPr lang="en-US" dirty="0" smtClean="0"/>
              <a:t>losses by about 25% relative to no cover crop</a:t>
            </a:r>
            <a:endParaRPr lang="en-US" dirty="0"/>
          </a:p>
          <a:p>
            <a:r>
              <a:rPr lang="en-US" dirty="0"/>
              <a:t>Higher N uptake occurs if rye is planted after </a:t>
            </a:r>
            <a:r>
              <a:rPr lang="en-US" dirty="0" smtClean="0"/>
              <a:t>soybeans (in the </a:t>
            </a:r>
            <a:r>
              <a:rPr lang="en-US" dirty="0"/>
              <a:t>Sb-C </a:t>
            </a:r>
            <a:r>
              <a:rPr lang="en-US" dirty="0" smtClean="0"/>
              <a:t>rotation)</a:t>
            </a:r>
            <a:endParaRPr lang="en-US" dirty="0"/>
          </a:p>
          <a:p>
            <a:endParaRPr lang="en-US" dirty="0"/>
          </a:p>
        </p:txBody>
      </p:sp>
      <p:pic>
        <p:nvPicPr>
          <p:cNvPr id="6" name="Picture 5"/>
          <p:cNvPicPr>
            <a:picLocks noChangeAspect="1"/>
          </p:cNvPicPr>
          <p:nvPr/>
        </p:nvPicPr>
        <p:blipFill>
          <a:blip r:embed="rId2"/>
          <a:stretch>
            <a:fillRect/>
          </a:stretch>
        </p:blipFill>
        <p:spPr>
          <a:xfrm>
            <a:off x="4108505" y="1207997"/>
            <a:ext cx="4584589" cy="2755631"/>
          </a:xfrm>
          <a:prstGeom prst="rect">
            <a:avLst/>
          </a:prstGeom>
        </p:spPr>
      </p:pic>
      <p:sp>
        <p:nvSpPr>
          <p:cNvPr id="7" name="TextBox 6"/>
          <p:cNvSpPr txBox="1"/>
          <p:nvPr/>
        </p:nvSpPr>
        <p:spPr>
          <a:xfrm>
            <a:off x="4906296" y="3963628"/>
            <a:ext cx="3490764" cy="507831"/>
          </a:xfrm>
          <a:prstGeom prst="rect">
            <a:avLst/>
          </a:prstGeom>
          <a:noFill/>
        </p:spPr>
        <p:txBody>
          <a:bodyPr wrap="none" rtlCol="0">
            <a:spAutoFit/>
          </a:bodyPr>
          <a:lstStyle/>
          <a:p>
            <a:r>
              <a:rPr lang="en-US" dirty="0" smtClean="0"/>
              <a:t>Reductions relative to no rye in the period </a:t>
            </a:r>
          </a:p>
          <a:p>
            <a:r>
              <a:rPr lang="en-US" dirty="0"/>
              <a:t>b</a:t>
            </a:r>
            <a:r>
              <a:rPr lang="en-US" dirty="0" smtClean="0"/>
              <a:t>etween harvest and planting of the main crop</a:t>
            </a:r>
            <a:endParaRPr lang="en-US" dirty="0"/>
          </a:p>
        </p:txBody>
      </p:sp>
    </p:spTree>
    <p:extLst>
      <p:ext uri="{BB962C8B-B14F-4D97-AF65-F5344CB8AC3E}">
        <p14:creationId xmlns:p14="http://schemas.microsoft.com/office/powerpoint/2010/main" val="32785563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8269544" cy="993775"/>
          </a:xfrm>
        </p:spPr>
        <p:txBody>
          <a:bodyPr/>
          <a:lstStyle/>
          <a:p>
            <a:r>
              <a:rPr lang="en-US" dirty="0" smtClean="0"/>
              <a:t>Impacts of Perennial Crops on Nitrate Loss</a:t>
            </a:r>
            <a:endParaRPr lang="en-US" dirty="0"/>
          </a:p>
        </p:txBody>
      </p:sp>
      <p:sp>
        <p:nvSpPr>
          <p:cNvPr id="4" name="Content Placeholder 3"/>
          <p:cNvSpPr>
            <a:spLocks noGrp="1"/>
          </p:cNvSpPr>
          <p:nvPr>
            <p:ph sz="half" idx="1"/>
          </p:nvPr>
        </p:nvSpPr>
        <p:spPr/>
        <p:txBody>
          <a:bodyPr/>
          <a:lstStyle/>
          <a:p>
            <a:r>
              <a:rPr lang="en-US" dirty="0" smtClean="0"/>
              <a:t>N leaching losses were </a:t>
            </a:r>
            <a:r>
              <a:rPr lang="en-US" dirty="0"/>
              <a:t>83% and 99% lower in switchgrass and </a:t>
            </a:r>
            <a:r>
              <a:rPr lang="en-US" dirty="0" err="1" smtClean="0"/>
              <a:t>Kernza</a:t>
            </a:r>
            <a:r>
              <a:rPr lang="en-US" dirty="0" smtClean="0"/>
              <a:t>©, </a:t>
            </a:r>
            <a:r>
              <a:rPr lang="en-US" dirty="0"/>
              <a:t>compared </a:t>
            </a:r>
            <a:r>
              <a:rPr lang="en-US" dirty="0" smtClean="0"/>
              <a:t>with corn</a:t>
            </a:r>
            <a:endParaRPr lang="en-US" dirty="0"/>
          </a:p>
        </p:txBody>
      </p:sp>
      <p:pic>
        <p:nvPicPr>
          <p:cNvPr id="3" name="Picture 2"/>
          <p:cNvPicPr>
            <a:picLocks noChangeAspect="1"/>
          </p:cNvPicPr>
          <p:nvPr/>
        </p:nvPicPr>
        <p:blipFill>
          <a:blip r:embed="rId2"/>
          <a:stretch>
            <a:fillRect/>
          </a:stretch>
        </p:blipFill>
        <p:spPr>
          <a:xfrm>
            <a:off x="4196996" y="1252928"/>
            <a:ext cx="4584589" cy="2755631"/>
          </a:xfrm>
          <a:prstGeom prst="rect">
            <a:avLst/>
          </a:prstGeom>
        </p:spPr>
      </p:pic>
      <p:sp>
        <p:nvSpPr>
          <p:cNvPr id="6" name="TextBox 5"/>
          <p:cNvSpPr txBox="1"/>
          <p:nvPr/>
        </p:nvSpPr>
        <p:spPr>
          <a:xfrm>
            <a:off x="3739379" y="4035771"/>
            <a:ext cx="5404621" cy="300082"/>
          </a:xfrm>
          <a:prstGeom prst="rect">
            <a:avLst/>
          </a:prstGeom>
          <a:noFill/>
        </p:spPr>
        <p:txBody>
          <a:bodyPr wrap="none" rtlCol="0">
            <a:spAutoFit/>
          </a:bodyPr>
          <a:lstStyle/>
          <a:p>
            <a:r>
              <a:rPr lang="en-US" dirty="0" smtClean="0"/>
              <a:t>Average of results from experiments at Crookston, </a:t>
            </a:r>
            <a:r>
              <a:rPr lang="en-US" dirty="0" err="1" smtClean="0"/>
              <a:t>Lamberton</a:t>
            </a:r>
            <a:r>
              <a:rPr lang="en-US" dirty="0" smtClean="0"/>
              <a:t> and Waseca</a:t>
            </a:r>
            <a:endParaRPr lang="en-US" dirty="0"/>
          </a:p>
        </p:txBody>
      </p:sp>
    </p:spTree>
    <p:extLst>
      <p:ext uri="{BB962C8B-B14F-4D97-AF65-F5344CB8AC3E}">
        <p14:creationId xmlns:p14="http://schemas.microsoft.com/office/powerpoint/2010/main" val="14670802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31" y="20196"/>
            <a:ext cx="8778240" cy="993775"/>
          </a:xfrm>
        </p:spPr>
        <p:txBody>
          <a:bodyPr/>
          <a:lstStyle/>
          <a:p>
            <a:r>
              <a:rPr lang="en-US" dirty="0"/>
              <a:t>Impact of Precision Agriculture on Agribusiness</a:t>
            </a:r>
          </a:p>
        </p:txBody>
      </p:sp>
      <p:sp>
        <p:nvSpPr>
          <p:cNvPr id="3" name="Content Placeholder 2"/>
          <p:cNvSpPr>
            <a:spLocks noGrp="1"/>
          </p:cNvSpPr>
          <p:nvPr>
            <p:ph sz="half" idx="1"/>
          </p:nvPr>
        </p:nvSpPr>
        <p:spPr>
          <a:xfrm>
            <a:off x="418936" y="1013971"/>
            <a:ext cx="3746501" cy="2786752"/>
          </a:xfrm>
        </p:spPr>
        <p:txBody>
          <a:bodyPr>
            <a:normAutofit fontScale="62500" lnSpcReduction="20000"/>
          </a:bodyPr>
          <a:lstStyle/>
          <a:p>
            <a:r>
              <a:rPr lang="en-US" dirty="0"/>
              <a:t>Precision Agriculture led to formation of hundreds of companies nationwide who provide services to growers</a:t>
            </a:r>
          </a:p>
          <a:p>
            <a:r>
              <a:rPr lang="en-US" dirty="0"/>
              <a:t>Local examples include </a:t>
            </a:r>
            <a:r>
              <a:rPr lang="en-US" dirty="0" err="1"/>
              <a:t>SoilTeq</a:t>
            </a:r>
            <a:r>
              <a:rPr lang="en-US" dirty="0"/>
              <a:t>, Farmer’s Edge,  </a:t>
            </a:r>
            <a:r>
              <a:rPr lang="en-US" dirty="0" err="1"/>
              <a:t>Geosys</a:t>
            </a:r>
            <a:r>
              <a:rPr lang="en-US" dirty="0"/>
              <a:t>, </a:t>
            </a:r>
            <a:r>
              <a:rPr lang="en-US" dirty="0" err="1"/>
              <a:t>Sentera</a:t>
            </a:r>
            <a:r>
              <a:rPr lang="en-US" dirty="0"/>
              <a:t>, </a:t>
            </a:r>
            <a:r>
              <a:rPr lang="en-US" dirty="0" err="1"/>
              <a:t>Sentek</a:t>
            </a:r>
            <a:r>
              <a:rPr lang="en-US" dirty="0"/>
              <a:t>, </a:t>
            </a:r>
            <a:r>
              <a:rPr lang="en-US" dirty="0" err="1"/>
              <a:t>EarthScout</a:t>
            </a:r>
            <a:r>
              <a:rPr lang="en-US" dirty="0"/>
              <a:t> and </a:t>
            </a:r>
            <a:r>
              <a:rPr lang="en-US" dirty="0" err="1"/>
              <a:t>Aglytix</a:t>
            </a:r>
            <a:r>
              <a:rPr lang="en-US" dirty="0"/>
              <a:t>, with large portfolios by Land O’Lakes and CHS</a:t>
            </a:r>
          </a:p>
          <a:p>
            <a:r>
              <a:rPr lang="en-US" dirty="0"/>
              <a:t>These have large impacts on Minnesota jobs and workforce development and placement</a:t>
            </a:r>
          </a:p>
          <a:p>
            <a:endParaRPr lang="en-US" dirty="0"/>
          </a:p>
        </p:txBody>
      </p:sp>
      <p:pic>
        <p:nvPicPr>
          <p:cNvPr id="5" name="Picture 4"/>
          <p:cNvPicPr>
            <a:picLocks noChangeAspect="1"/>
          </p:cNvPicPr>
          <p:nvPr/>
        </p:nvPicPr>
        <p:blipFill>
          <a:blip r:embed="rId2"/>
          <a:stretch>
            <a:fillRect/>
          </a:stretch>
        </p:blipFill>
        <p:spPr>
          <a:xfrm>
            <a:off x="4321980" y="934458"/>
            <a:ext cx="4063456" cy="2669179"/>
          </a:xfrm>
          <a:prstGeom prst="rect">
            <a:avLst/>
          </a:prstGeom>
        </p:spPr>
      </p:pic>
      <p:sp>
        <p:nvSpPr>
          <p:cNvPr id="6" name="TextBox 5"/>
          <p:cNvSpPr txBox="1"/>
          <p:nvPr/>
        </p:nvSpPr>
        <p:spPr>
          <a:xfrm>
            <a:off x="992675" y="3691101"/>
            <a:ext cx="7277762" cy="738664"/>
          </a:xfrm>
          <a:prstGeom prst="rect">
            <a:avLst/>
          </a:prstGeom>
          <a:noFill/>
        </p:spPr>
        <p:txBody>
          <a:bodyPr wrap="none" rtlCol="0">
            <a:spAutoFit/>
          </a:bodyPr>
          <a:lstStyle/>
          <a:p>
            <a:r>
              <a:rPr lang="en-US" sz="1400" b="1" dirty="0" smtClean="0"/>
              <a:t>“Our </a:t>
            </a:r>
            <a:r>
              <a:rPr lang="en-US" sz="1400" b="1" dirty="0"/>
              <a:t>relationship with Professors David Mulla, Carl Rosen, Fabian Fernandez, and Daniel Kaiser </a:t>
            </a:r>
            <a:endParaRPr lang="en-US" sz="1400" b="1" dirty="0" smtClean="0"/>
          </a:p>
          <a:p>
            <a:r>
              <a:rPr lang="en-US" sz="1400" b="1" dirty="0" smtClean="0"/>
              <a:t>has </a:t>
            </a:r>
            <a:r>
              <a:rPr lang="en-US" sz="1400" b="1" dirty="0"/>
              <a:t>and will continue to have a tangible impact both on technological development at </a:t>
            </a:r>
            <a:r>
              <a:rPr lang="en-US" sz="1400" b="1" dirty="0" err="1"/>
              <a:t>Sentek</a:t>
            </a:r>
            <a:r>
              <a:rPr lang="en-US" sz="1400" b="1" dirty="0"/>
              <a:t> </a:t>
            </a:r>
            <a:endParaRPr lang="en-US" sz="1400" b="1" dirty="0" smtClean="0"/>
          </a:p>
          <a:p>
            <a:r>
              <a:rPr lang="en-US" sz="1400" b="1" dirty="0" smtClean="0"/>
              <a:t>as </a:t>
            </a:r>
            <a:r>
              <a:rPr lang="en-US" sz="1400" b="1" dirty="0"/>
              <a:t>well as on end-user applications revolving around our products</a:t>
            </a:r>
            <a:r>
              <a:rPr lang="en-US" sz="1400" b="1" dirty="0" smtClean="0"/>
              <a:t>.” Craig Poling, CTO </a:t>
            </a:r>
            <a:r>
              <a:rPr lang="en-US" sz="1400" b="1" dirty="0" err="1" smtClean="0"/>
              <a:t>Sentek</a:t>
            </a:r>
            <a:endParaRPr lang="en-US" sz="1400" b="1" dirty="0"/>
          </a:p>
        </p:txBody>
      </p:sp>
    </p:spTree>
    <p:extLst>
      <p:ext uri="{BB962C8B-B14F-4D97-AF65-F5344CB8AC3E}">
        <p14:creationId xmlns:p14="http://schemas.microsoft.com/office/powerpoint/2010/main" val="806551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21" y="12107"/>
            <a:ext cx="8855414" cy="993775"/>
          </a:xfrm>
        </p:spPr>
        <p:txBody>
          <a:bodyPr/>
          <a:lstStyle/>
          <a:p>
            <a:r>
              <a:rPr lang="en-US" dirty="0" smtClean="0"/>
              <a:t>Federal and State Funds Leveraged</a:t>
            </a:r>
            <a:endParaRPr lang="en-US" dirty="0"/>
          </a:p>
        </p:txBody>
      </p:sp>
      <p:sp>
        <p:nvSpPr>
          <p:cNvPr id="3" name="Content Placeholder 2"/>
          <p:cNvSpPr>
            <a:spLocks noGrp="1"/>
          </p:cNvSpPr>
          <p:nvPr>
            <p:ph idx="1"/>
          </p:nvPr>
        </p:nvSpPr>
        <p:spPr>
          <a:xfrm>
            <a:off x="215153" y="911224"/>
            <a:ext cx="8767482" cy="3591949"/>
          </a:xfrm>
        </p:spPr>
        <p:txBody>
          <a:bodyPr>
            <a:normAutofit fontScale="70000" lnSpcReduction="20000"/>
          </a:bodyPr>
          <a:lstStyle/>
          <a:p>
            <a:r>
              <a:rPr lang="en-US" dirty="0"/>
              <a:t>NSF National Robotics Initiative (NRI)</a:t>
            </a:r>
          </a:p>
          <a:p>
            <a:r>
              <a:rPr lang="en-US" dirty="0" smtClean="0"/>
              <a:t>USDA </a:t>
            </a:r>
            <a:r>
              <a:rPr lang="en-US" dirty="0"/>
              <a:t>Agriculture and Food Research Initiative </a:t>
            </a:r>
            <a:r>
              <a:rPr lang="en-US" dirty="0" smtClean="0"/>
              <a:t>(AFRI)</a:t>
            </a:r>
          </a:p>
          <a:p>
            <a:r>
              <a:rPr lang="en-US" dirty="0" smtClean="0"/>
              <a:t>USDA Foundational Ag Engineering</a:t>
            </a:r>
          </a:p>
          <a:p>
            <a:r>
              <a:rPr lang="en-US" dirty="0" smtClean="0"/>
              <a:t>NSF Cyber Innovation for Sustainability Sci. (SEES)</a:t>
            </a:r>
          </a:p>
          <a:p>
            <a:r>
              <a:rPr lang="en-US" dirty="0" smtClean="0"/>
              <a:t>MDA (AFREC and Clean Water Research)</a:t>
            </a:r>
          </a:p>
          <a:p>
            <a:r>
              <a:rPr lang="en-US" dirty="0" smtClean="0"/>
              <a:t>MN Corn, Soybean and Wheat commodity groups</a:t>
            </a:r>
          </a:p>
          <a:p>
            <a:r>
              <a:rPr lang="en-US" dirty="0" smtClean="0"/>
              <a:t>CFANS investment in Variable Rate Irrigation at new Becker Sand Plain Research Farm</a:t>
            </a:r>
          </a:p>
          <a:p>
            <a:r>
              <a:rPr lang="en-US" dirty="0" smtClean="0"/>
              <a:t>MN State Legislature</a:t>
            </a:r>
          </a:p>
          <a:p>
            <a:pPr lvl="1"/>
            <a:r>
              <a:rPr lang="en-US" dirty="0" err="1" smtClean="0"/>
              <a:t>MNDrive</a:t>
            </a:r>
            <a:r>
              <a:rPr lang="en-US" dirty="0" smtClean="0"/>
              <a:t> funding for faculty and graduate students</a:t>
            </a:r>
          </a:p>
          <a:p>
            <a:pPr lvl="1"/>
            <a:r>
              <a:rPr lang="en-US" dirty="0" smtClean="0"/>
              <a:t>AGREET funding for faculty </a:t>
            </a:r>
          </a:p>
        </p:txBody>
      </p:sp>
    </p:spTree>
    <p:extLst>
      <p:ext uri="{BB962C8B-B14F-4D97-AF65-F5344CB8AC3E}">
        <p14:creationId xmlns:p14="http://schemas.microsoft.com/office/powerpoint/2010/main" val="160472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93775"/>
          </a:xfrm>
        </p:spPr>
        <p:txBody>
          <a:bodyPr/>
          <a:lstStyle/>
          <a:p>
            <a:r>
              <a:rPr lang="en-US" dirty="0" smtClean="0"/>
              <a:t>Extension and Outreach Activities</a:t>
            </a:r>
            <a:endParaRPr lang="en-US" dirty="0"/>
          </a:p>
        </p:txBody>
      </p:sp>
      <p:sp>
        <p:nvSpPr>
          <p:cNvPr id="3" name="Content Placeholder 2"/>
          <p:cNvSpPr>
            <a:spLocks noGrp="1"/>
          </p:cNvSpPr>
          <p:nvPr>
            <p:ph idx="1"/>
          </p:nvPr>
        </p:nvSpPr>
        <p:spPr>
          <a:xfrm>
            <a:off x="628650" y="892934"/>
            <a:ext cx="7886700" cy="3601947"/>
          </a:xfrm>
        </p:spPr>
        <p:txBody>
          <a:bodyPr>
            <a:normAutofit fontScale="92500" lnSpcReduction="20000"/>
          </a:bodyPr>
          <a:lstStyle/>
          <a:p>
            <a:r>
              <a:rPr lang="en-US" dirty="0" smtClean="0"/>
              <a:t>The </a:t>
            </a:r>
            <a:r>
              <a:rPr lang="en-US" dirty="0"/>
              <a:t>University of Minnesota Extension has several ongoing programs that are very effective at delivering information </a:t>
            </a:r>
            <a:r>
              <a:rPr lang="en-US" dirty="0" smtClean="0"/>
              <a:t>about precision agriculture to </a:t>
            </a:r>
            <a:r>
              <a:rPr lang="en-US" dirty="0"/>
              <a:t>nutrient management decision maker </a:t>
            </a:r>
            <a:r>
              <a:rPr lang="en-US" dirty="0" smtClean="0"/>
              <a:t>audiences</a:t>
            </a:r>
          </a:p>
          <a:p>
            <a:pPr lvl="1"/>
            <a:r>
              <a:rPr lang="en-US" dirty="0" smtClean="0"/>
              <a:t>Online and in-person delivery</a:t>
            </a:r>
          </a:p>
          <a:p>
            <a:pPr lvl="1"/>
            <a:r>
              <a:rPr lang="en-US" dirty="0" smtClean="0"/>
              <a:t>On-farm demonstrations </a:t>
            </a:r>
          </a:p>
          <a:p>
            <a:r>
              <a:rPr lang="en-US" dirty="0"/>
              <a:t>Our face to face programs are designed to reach a broad </a:t>
            </a:r>
            <a:r>
              <a:rPr lang="en-US" dirty="0" smtClean="0"/>
              <a:t>audience, including agribusiness professionals, growers, agency personnel and the public </a:t>
            </a:r>
          </a:p>
          <a:p>
            <a:pPr lvl="1"/>
            <a:r>
              <a:rPr lang="en-US" dirty="0"/>
              <a:t>Ag Professionals transmit this training to </a:t>
            </a:r>
            <a:r>
              <a:rPr lang="en-US" dirty="0" smtClean="0"/>
              <a:t>thousands </a:t>
            </a:r>
            <a:r>
              <a:rPr lang="en-US" dirty="0"/>
              <a:t>of growers</a:t>
            </a:r>
          </a:p>
          <a:p>
            <a:pPr lvl="1"/>
            <a:endParaRPr lang="en-US" dirty="0" smtClean="0"/>
          </a:p>
          <a:p>
            <a:endParaRPr lang="en-US" dirty="0"/>
          </a:p>
        </p:txBody>
      </p:sp>
    </p:spTree>
    <p:extLst>
      <p:ext uri="{BB962C8B-B14F-4D97-AF65-F5344CB8AC3E}">
        <p14:creationId xmlns:p14="http://schemas.microsoft.com/office/powerpoint/2010/main" val="2625164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443" y="-99936"/>
            <a:ext cx="8361114" cy="993775"/>
          </a:xfrm>
        </p:spPr>
        <p:txBody>
          <a:bodyPr/>
          <a:lstStyle/>
          <a:p>
            <a:r>
              <a:rPr lang="en-US" dirty="0" smtClean="0"/>
              <a:t>Specific Extension and Outreach Programs</a:t>
            </a:r>
            <a:endParaRPr lang="en-US" dirty="0"/>
          </a:p>
        </p:txBody>
      </p:sp>
      <p:sp>
        <p:nvSpPr>
          <p:cNvPr id="3" name="Content Placeholder 2"/>
          <p:cNvSpPr>
            <a:spLocks noGrp="1"/>
          </p:cNvSpPr>
          <p:nvPr>
            <p:ph idx="1"/>
          </p:nvPr>
        </p:nvSpPr>
        <p:spPr>
          <a:xfrm>
            <a:off x="628649" y="675948"/>
            <a:ext cx="8250945" cy="3741815"/>
          </a:xfrm>
        </p:spPr>
        <p:txBody>
          <a:bodyPr>
            <a:normAutofit fontScale="85000" lnSpcReduction="20000"/>
          </a:bodyPr>
          <a:lstStyle/>
          <a:p>
            <a:r>
              <a:rPr lang="en-US" sz="1800" dirty="0" smtClean="0"/>
              <a:t>Institute </a:t>
            </a:r>
            <a:r>
              <a:rPr lang="en-US" sz="1800" dirty="0"/>
              <a:t>for Agricultural </a:t>
            </a:r>
            <a:r>
              <a:rPr lang="en-US" sz="1800" dirty="0" smtClean="0"/>
              <a:t>Professionals</a:t>
            </a:r>
          </a:p>
          <a:p>
            <a:pPr lvl="1"/>
            <a:r>
              <a:rPr lang="en-US" sz="1400" dirty="0" smtClean="0"/>
              <a:t>Crops </a:t>
            </a:r>
            <a:r>
              <a:rPr lang="en-US" sz="1400" dirty="0"/>
              <a:t>and Pest Management Short </a:t>
            </a:r>
            <a:r>
              <a:rPr lang="en-US" sz="1400" dirty="0" smtClean="0"/>
              <a:t>Course (with MN Crop Production Retailers)</a:t>
            </a:r>
          </a:p>
          <a:p>
            <a:pPr lvl="1"/>
            <a:r>
              <a:rPr lang="en-US" sz="1400" dirty="0" smtClean="0"/>
              <a:t>Field </a:t>
            </a:r>
            <a:r>
              <a:rPr lang="en-US" sz="1400" dirty="0"/>
              <a:t>School for Ag Professionals </a:t>
            </a:r>
            <a:r>
              <a:rPr lang="en-US" sz="1400" dirty="0" smtClean="0"/>
              <a:t>(hands on learning program)</a:t>
            </a:r>
          </a:p>
          <a:p>
            <a:pPr lvl="1"/>
            <a:r>
              <a:rPr lang="en-US" sz="1400" dirty="0" smtClean="0"/>
              <a:t>Research </a:t>
            </a:r>
            <a:r>
              <a:rPr lang="en-US" sz="1400" dirty="0"/>
              <a:t>Updates for Ag </a:t>
            </a:r>
            <a:r>
              <a:rPr lang="en-US" sz="1400" dirty="0" smtClean="0"/>
              <a:t>Professionals</a:t>
            </a:r>
          </a:p>
          <a:p>
            <a:r>
              <a:rPr lang="en-US" sz="1800" dirty="0" smtClean="0"/>
              <a:t>Nitrogen</a:t>
            </a:r>
            <a:r>
              <a:rPr lang="en-US" sz="1800" dirty="0"/>
              <a:t>: Minnesota's Grand Challenge and Compelling Opportunity Conference </a:t>
            </a:r>
            <a:r>
              <a:rPr lang="en-US" sz="1800" dirty="0" smtClean="0"/>
              <a:t>Series for agribusiness professionals</a:t>
            </a:r>
          </a:p>
          <a:p>
            <a:r>
              <a:rPr lang="en-US" sz="1800" dirty="0" smtClean="0"/>
              <a:t>Nutrient Management Conference</a:t>
            </a:r>
          </a:p>
          <a:p>
            <a:r>
              <a:rPr lang="en-US" sz="1800" dirty="0" smtClean="0"/>
              <a:t>Nitrogen Smart, a training program intended to deliver the fundamental principles of nitrogen management mainly for farmer audiences to help them understand current issues related to nitrate in surface and ground water and enable them to make well informed choices to potentially address these issues</a:t>
            </a:r>
          </a:p>
          <a:p>
            <a:r>
              <a:rPr lang="en-US" sz="1800" dirty="0" smtClean="0"/>
              <a:t>Best of the Best – joint </a:t>
            </a:r>
            <a:r>
              <a:rPr lang="en-US" sz="1800" dirty="0" err="1" smtClean="0"/>
              <a:t>UofM</a:t>
            </a:r>
            <a:r>
              <a:rPr lang="en-US" sz="1800" dirty="0" smtClean="0"/>
              <a:t> and NDSU program for the Red River Valley</a:t>
            </a:r>
          </a:p>
          <a:p>
            <a:r>
              <a:rPr lang="en-US" sz="1800" dirty="0" smtClean="0"/>
              <a:t>In </a:t>
            </a:r>
            <a:r>
              <a:rPr lang="en-US" sz="1800" dirty="0"/>
              <a:t>addition </a:t>
            </a:r>
            <a:r>
              <a:rPr lang="en-US" sz="1800" dirty="0" smtClean="0"/>
              <a:t>we </a:t>
            </a:r>
            <a:r>
              <a:rPr lang="en-US" sz="1800" dirty="0"/>
              <a:t>reach audiences through </a:t>
            </a:r>
            <a:r>
              <a:rPr lang="en-US" sz="1800" dirty="0" smtClean="0"/>
              <a:t>regular </a:t>
            </a:r>
            <a:r>
              <a:rPr lang="en-US" sz="1800" dirty="0"/>
              <a:t>and timely podcasts, blogs, and online short  videos (YouTube) on targeted </a:t>
            </a:r>
            <a:r>
              <a:rPr lang="en-US" sz="1800" dirty="0" smtClean="0"/>
              <a:t>topics</a:t>
            </a:r>
          </a:p>
          <a:p>
            <a:r>
              <a:rPr lang="en-US" sz="1800" dirty="0" smtClean="0"/>
              <a:t>Nutrient </a:t>
            </a:r>
            <a:r>
              <a:rPr lang="en-US" sz="1800" dirty="0"/>
              <a:t>Management Extension webpages </a:t>
            </a:r>
            <a:r>
              <a:rPr lang="en-US" sz="1800" dirty="0" smtClean="0"/>
              <a:t>are mobile friendly</a:t>
            </a:r>
            <a:endParaRPr lang="en-US" sz="1800" dirty="0"/>
          </a:p>
          <a:p>
            <a:r>
              <a:rPr lang="en-US" sz="1800" dirty="0"/>
              <a:t>We extensively use social media channels to increase </a:t>
            </a:r>
            <a:r>
              <a:rPr lang="en-US" sz="1800" dirty="0" smtClean="0"/>
              <a:t>coverage</a:t>
            </a:r>
            <a:endParaRPr lang="en-US" sz="1800" dirty="0"/>
          </a:p>
          <a:p>
            <a:endParaRPr lang="en-US" sz="1800" dirty="0"/>
          </a:p>
          <a:p>
            <a:endParaRPr lang="en-US" sz="1600" dirty="0"/>
          </a:p>
        </p:txBody>
      </p:sp>
    </p:spTree>
    <p:extLst>
      <p:ext uri="{BB962C8B-B14F-4D97-AF65-F5344CB8AC3E}">
        <p14:creationId xmlns:p14="http://schemas.microsoft.com/office/powerpoint/2010/main" val="1687457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13" y="2264"/>
            <a:ext cx="8670587" cy="993775"/>
          </a:xfrm>
        </p:spPr>
        <p:txBody>
          <a:bodyPr>
            <a:normAutofit fontScale="90000"/>
          </a:bodyPr>
          <a:lstStyle/>
          <a:p>
            <a:r>
              <a:rPr lang="en-US" sz="3600" b="1" dirty="0" smtClean="0">
                <a:latin typeface="Copperplate Gothic Light" panose="020E0507020206020404" pitchFamily="34" charset="0"/>
              </a:rPr>
              <a:t>Benefits of Precision Agriculture</a:t>
            </a:r>
            <a:endParaRPr lang="en-US" sz="3600" b="1" dirty="0">
              <a:latin typeface="Copperplate Gothic Light" panose="020E0507020206020404" pitchFamily="34" charset="0"/>
            </a:endParaRPr>
          </a:p>
        </p:txBody>
      </p:sp>
      <p:sp>
        <p:nvSpPr>
          <p:cNvPr id="3" name="Content Placeholder 2"/>
          <p:cNvSpPr>
            <a:spLocks noGrp="1"/>
          </p:cNvSpPr>
          <p:nvPr>
            <p:ph idx="1"/>
          </p:nvPr>
        </p:nvSpPr>
        <p:spPr>
          <a:xfrm>
            <a:off x="628650" y="826265"/>
            <a:ext cx="4233806" cy="3547211"/>
          </a:xfrm>
        </p:spPr>
        <p:txBody>
          <a:bodyPr>
            <a:normAutofit fontScale="92500" lnSpcReduction="20000"/>
          </a:bodyPr>
          <a:lstStyle/>
          <a:p>
            <a:pPr>
              <a:spcBef>
                <a:spcPts val="600"/>
              </a:spcBef>
            </a:pPr>
            <a:r>
              <a:rPr lang="en-US" sz="2400" dirty="0" smtClean="0">
                <a:latin typeface="Minion Pro" panose="02040503050306020203" pitchFamily="18" charset="0"/>
              </a:rPr>
              <a:t>Increased profitability and reduced crop loss for growers</a:t>
            </a:r>
          </a:p>
          <a:p>
            <a:pPr>
              <a:spcBef>
                <a:spcPts val="600"/>
              </a:spcBef>
            </a:pPr>
            <a:r>
              <a:rPr lang="en-US" sz="2400" dirty="0" smtClean="0">
                <a:latin typeface="Minion Pro" panose="02040503050306020203" pitchFamily="18" charset="0"/>
              </a:rPr>
              <a:t>Increased efficiency of inputs (N fertilizer, pesticides, irrigation)</a:t>
            </a:r>
          </a:p>
          <a:p>
            <a:pPr>
              <a:spcBef>
                <a:spcPts val="600"/>
              </a:spcBef>
            </a:pPr>
            <a:r>
              <a:rPr lang="en-US" sz="2400" dirty="0" smtClean="0">
                <a:latin typeface="Minion Pro" panose="02040503050306020203" pitchFamily="18" charset="0"/>
              </a:rPr>
              <a:t>Protection of surface and ground water quality</a:t>
            </a:r>
          </a:p>
          <a:p>
            <a:pPr>
              <a:spcBef>
                <a:spcPts val="600"/>
              </a:spcBef>
            </a:pPr>
            <a:r>
              <a:rPr lang="en-US" sz="2400" dirty="0" smtClean="0">
                <a:latin typeface="Minion Pro" panose="02040503050306020203" pitchFamily="18" charset="0"/>
              </a:rPr>
              <a:t>Strong University – Industry and grower partnerships</a:t>
            </a:r>
          </a:p>
          <a:p>
            <a:pPr>
              <a:spcBef>
                <a:spcPts val="600"/>
              </a:spcBef>
            </a:pPr>
            <a:r>
              <a:rPr lang="en-US" sz="2400" dirty="0" smtClean="0">
                <a:latin typeface="Minion Pro" panose="02040503050306020203" pitchFamily="18" charset="0"/>
              </a:rPr>
              <a:t>Job creation and workforce development</a:t>
            </a:r>
          </a:p>
          <a:p>
            <a:pPr>
              <a:spcBef>
                <a:spcPts val="600"/>
              </a:spcBef>
            </a:pPr>
            <a:r>
              <a:rPr lang="en-US" sz="2400" dirty="0" smtClean="0">
                <a:latin typeface="Minion Pro" panose="02040503050306020203" pitchFamily="18" charset="0"/>
              </a:rPr>
              <a:t>Effective Extension and Outreach</a:t>
            </a:r>
          </a:p>
          <a:p>
            <a:pPr>
              <a:spcBef>
                <a:spcPts val="600"/>
              </a:spcBef>
            </a:pPr>
            <a:endParaRPr lang="en-US" sz="2400" dirty="0">
              <a:latin typeface="Minion Pro" panose="02040503050306020203"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579" y="1165618"/>
            <a:ext cx="4016272"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7354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93" y="0"/>
            <a:ext cx="7886700" cy="993775"/>
          </a:xfrm>
        </p:spPr>
        <p:txBody>
          <a:bodyPr/>
          <a:lstStyle/>
          <a:p>
            <a:r>
              <a:rPr lang="en-US" b="1" dirty="0" smtClean="0">
                <a:latin typeface="Copperplate Gothic Light" panose="020E0507020206020404" pitchFamily="34" charset="0"/>
              </a:rPr>
              <a:t>Thanks!</a:t>
            </a:r>
            <a:endParaRPr lang="en-US" b="1" dirty="0">
              <a:latin typeface="Copperplate Gothic Light" panose="020E0507020206020404"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6" t="22965" r="9098" b="9145"/>
          <a:stretch/>
        </p:blipFill>
        <p:spPr bwMode="auto">
          <a:xfrm>
            <a:off x="1904245" y="746348"/>
            <a:ext cx="7239755" cy="3646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2707827"/>
            <a:ext cx="2316660" cy="101566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smtClean="0">
                <a:ln>
                  <a:noFill/>
                </a:ln>
                <a:solidFill>
                  <a:prstClr val="black"/>
                </a:solidFill>
                <a:effectLst/>
                <a:uLnTx/>
                <a:uFillTx/>
                <a:latin typeface="Minion Pro" panose="02040503050306020203" pitchFamily="18" charset="0"/>
              </a:rPr>
              <a:t>David </a:t>
            </a:r>
            <a:r>
              <a:rPr kumimoji="0" lang="en-US" sz="2000" i="0" u="none" strike="noStrike" kern="1200" cap="none" spc="0" normalizeH="0" baseline="0" noProof="0" dirty="0" err="1" smtClean="0">
                <a:ln>
                  <a:noFill/>
                </a:ln>
                <a:solidFill>
                  <a:prstClr val="black"/>
                </a:solidFill>
                <a:effectLst/>
                <a:uLnTx/>
                <a:uFillTx/>
                <a:latin typeface="Minion Pro" panose="02040503050306020203" pitchFamily="18" charset="0"/>
              </a:rPr>
              <a:t>Mulla</a:t>
            </a:r>
            <a:endParaRPr kumimoji="0" lang="en-US" sz="2000" i="0" u="none" strike="noStrike" kern="1200" cap="none" spc="0" normalizeH="0" baseline="0" noProof="0" dirty="0" smtClean="0">
              <a:ln>
                <a:noFill/>
              </a:ln>
              <a:solidFill>
                <a:prstClr val="black"/>
              </a:solidFill>
              <a:effectLst/>
              <a:uLnTx/>
              <a:uFillTx/>
              <a:latin typeface="Minion Pro" panose="02040503050306020203"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smtClean="0">
                <a:ln>
                  <a:noFill/>
                </a:ln>
                <a:solidFill>
                  <a:prstClr val="black"/>
                </a:solidFill>
                <a:effectLst/>
                <a:uLnTx/>
                <a:uFillTx/>
                <a:latin typeface="Minion Pro" panose="02040503050306020203" pitchFamily="18" charset="0"/>
              </a:rPr>
              <a:t>mulla003@umn.edu</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smtClean="0">
                <a:ln>
                  <a:noFill/>
                </a:ln>
                <a:solidFill>
                  <a:prstClr val="black"/>
                </a:solidFill>
                <a:effectLst/>
                <a:uLnTx/>
                <a:uFillTx/>
                <a:latin typeface="Minion Pro" panose="02040503050306020203" pitchFamily="18" charset="0"/>
              </a:rPr>
              <a:t>(612) 625-6721</a:t>
            </a:r>
            <a:endParaRPr kumimoji="0" lang="en-US" sz="2000" i="0" u="none" strike="noStrike" kern="1200" cap="none" spc="0" normalizeH="0" baseline="0" noProof="0" dirty="0">
              <a:ln>
                <a:noFill/>
              </a:ln>
              <a:solidFill>
                <a:prstClr val="black"/>
              </a:solidFill>
              <a:effectLst/>
              <a:uLnTx/>
              <a:uFillTx/>
              <a:latin typeface="Minion Pro" panose="02040503050306020203" pitchFamily="18" charset="0"/>
            </a:endParaRPr>
          </a:p>
        </p:txBody>
      </p:sp>
      <p:sp>
        <p:nvSpPr>
          <p:cNvPr id="4" name="TextBox 3"/>
          <p:cNvSpPr txBox="1"/>
          <p:nvPr/>
        </p:nvSpPr>
        <p:spPr>
          <a:xfrm>
            <a:off x="4003385" y="2281048"/>
            <a:ext cx="3041474" cy="338554"/>
          </a:xfrm>
          <a:prstGeom prst="rect">
            <a:avLst/>
          </a:prstGeom>
          <a:noFill/>
        </p:spPr>
        <p:txBody>
          <a:bodyPr wrap="none" rtlCol="0">
            <a:spAutoFit/>
          </a:bodyPr>
          <a:lstStyle/>
          <a:p>
            <a:r>
              <a:rPr lang="en-US" sz="1600" dirty="0">
                <a:hlinkClick r:id="rId3"/>
              </a:rPr>
              <a:t>http://www.precisionag.umn.edu</a:t>
            </a:r>
            <a:r>
              <a:rPr lang="en-US" dirty="0">
                <a:hlinkClick r:id="rId3"/>
              </a:rPr>
              <a:t>/</a:t>
            </a:r>
            <a:endParaRPr lang="en-US" dirty="0"/>
          </a:p>
        </p:txBody>
      </p:sp>
    </p:spTree>
    <p:extLst>
      <p:ext uri="{BB962C8B-B14F-4D97-AF65-F5344CB8AC3E}">
        <p14:creationId xmlns:p14="http://schemas.microsoft.com/office/powerpoint/2010/main" val="3484404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13" y="0"/>
            <a:ext cx="8670587" cy="993775"/>
          </a:xfrm>
        </p:spPr>
        <p:txBody>
          <a:bodyPr>
            <a:normAutofit/>
          </a:bodyPr>
          <a:lstStyle/>
          <a:p>
            <a:r>
              <a:rPr lang="en-US" b="1" dirty="0" smtClean="0">
                <a:latin typeface="Copperplate Gothic Light" panose="020E0507020206020404" pitchFamily="34" charset="0"/>
              </a:rPr>
              <a:t>Conventional Agriculture</a:t>
            </a:r>
            <a:endParaRPr lang="en-US" b="1" dirty="0">
              <a:latin typeface="Copperplate Gothic Light" panose="020E0507020206020404" pitchFamily="34" charset="0"/>
            </a:endParaRPr>
          </a:p>
        </p:txBody>
      </p:sp>
      <p:sp>
        <p:nvSpPr>
          <p:cNvPr id="3" name="Content Placeholder 2"/>
          <p:cNvSpPr>
            <a:spLocks noGrp="1"/>
          </p:cNvSpPr>
          <p:nvPr>
            <p:ph idx="1"/>
          </p:nvPr>
        </p:nvSpPr>
        <p:spPr>
          <a:xfrm>
            <a:off x="628650" y="1409296"/>
            <a:ext cx="7886700" cy="2324909"/>
          </a:xfrm>
        </p:spPr>
        <p:txBody>
          <a:bodyPr/>
          <a:lstStyle/>
          <a:p>
            <a:pPr>
              <a:spcBef>
                <a:spcPts val="600"/>
              </a:spcBef>
            </a:pPr>
            <a:r>
              <a:rPr lang="en-US" sz="2400" dirty="0" smtClean="0">
                <a:latin typeface="Minion Pro" panose="02040503050306020203" pitchFamily="18" charset="0"/>
              </a:rPr>
              <a:t>Uniform management based on</a:t>
            </a:r>
          </a:p>
          <a:p>
            <a:pPr lvl="1">
              <a:spcBef>
                <a:spcPts val="600"/>
              </a:spcBef>
            </a:pPr>
            <a:r>
              <a:rPr lang="en-US" sz="2000" dirty="0" smtClean="0">
                <a:latin typeface="Minion Pro" panose="02040503050306020203" pitchFamily="18" charset="0"/>
              </a:rPr>
              <a:t>Average field conditions</a:t>
            </a:r>
          </a:p>
          <a:p>
            <a:pPr lvl="1">
              <a:spcBef>
                <a:spcPts val="600"/>
              </a:spcBef>
            </a:pPr>
            <a:r>
              <a:rPr lang="en-US" sz="2000" dirty="0" smtClean="0">
                <a:latin typeface="Minion Pro" panose="02040503050306020203" pitchFamily="18" charset="0"/>
              </a:rPr>
              <a:t>Best field conditions</a:t>
            </a:r>
          </a:p>
          <a:p>
            <a:pPr>
              <a:spcBef>
                <a:spcPts val="600"/>
              </a:spcBef>
            </a:pPr>
            <a:r>
              <a:rPr lang="en-US" sz="2400" dirty="0" smtClean="0">
                <a:latin typeface="Minion Pro" panose="02040503050306020203" pitchFamily="18" charset="0"/>
              </a:rPr>
              <a:t>Uniform management ignores spatial and temporal variability in crop growth and soil or landscape features</a:t>
            </a:r>
          </a:p>
          <a:p>
            <a:pPr>
              <a:spcBef>
                <a:spcPts val="600"/>
              </a:spcBef>
            </a:pPr>
            <a:r>
              <a:rPr lang="en-US" sz="2400" dirty="0" smtClean="0">
                <a:latin typeface="Minion Pro" panose="02040503050306020203" pitchFamily="18" charset="0"/>
              </a:rPr>
              <a:t>It leads to overuse of farm inputs</a:t>
            </a:r>
            <a:endParaRPr lang="en-US" sz="2400" dirty="0">
              <a:latin typeface="Minion Pro" panose="02040503050306020203" pitchFamily="18" charset="0"/>
            </a:endParaRPr>
          </a:p>
        </p:txBody>
      </p:sp>
    </p:spTree>
    <p:extLst>
      <p:ext uri="{BB962C8B-B14F-4D97-AF65-F5344CB8AC3E}">
        <p14:creationId xmlns:p14="http://schemas.microsoft.com/office/powerpoint/2010/main" val="4282776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0"/>
            <a:ext cx="8698230" cy="993775"/>
          </a:xfrm>
        </p:spPr>
        <p:txBody>
          <a:bodyPr/>
          <a:lstStyle/>
          <a:p>
            <a:r>
              <a:rPr lang="en-US" b="1" dirty="0" smtClean="0">
                <a:latin typeface="Copperplate Gothic Light" panose="020E0507020206020404" pitchFamily="34" charset="0"/>
              </a:rPr>
              <a:t>U of M is a Leader in </a:t>
            </a:r>
            <a:br>
              <a:rPr lang="en-US" b="1" dirty="0" smtClean="0">
                <a:latin typeface="Copperplate Gothic Light" panose="020E0507020206020404" pitchFamily="34" charset="0"/>
              </a:rPr>
            </a:br>
            <a:r>
              <a:rPr lang="en-US" b="1" dirty="0" smtClean="0">
                <a:latin typeface="Copperplate Gothic Light" panose="020E0507020206020404" pitchFamily="34" charset="0"/>
              </a:rPr>
              <a:t>Precision Agriculture</a:t>
            </a:r>
            <a:endParaRPr lang="en-US" b="1" dirty="0">
              <a:latin typeface="Copperplate Gothic Light" panose="020E0507020206020404" pitchFamily="34" charset="0"/>
            </a:endParaRPr>
          </a:p>
        </p:txBody>
      </p:sp>
      <p:sp>
        <p:nvSpPr>
          <p:cNvPr id="3" name="Content Placeholder 2"/>
          <p:cNvSpPr>
            <a:spLocks noGrp="1"/>
          </p:cNvSpPr>
          <p:nvPr>
            <p:ph idx="1"/>
          </p:nvPr>
        </p:nvSpPr>
        <p:spPr>
          <a:xfrm>
            <a:off x="445770" y="1277565"/>
            <a:ext cx="6299275" cy="3118091"/>
          </a:xfrm>
        </p:spPr>
        <p:txBody>
          <a:bodyPr>
            <a:noAutofit/>
          </a:bodyPr>
          <a:lstStyle/>
          <a:p>
            <a:pPr>
              <a:spcBef>
                <a:spcPts val="600"/>
              </a:spcBef>
            </a:pPr>
            <a:r>
              <a:rPr lang="en-US" sz="2400" dirty="0" smtClean="0">
                <a:latin typeface="Minion Pro" panose="02040503050306020203" pitchFamily="18" charset="0"/>
              </a:rPr>
              <a:t>Precision Agriculture was developed at the        U of M in the early 1980s</a:t>
            </a:r>
          </a:p>
          <a:p>
            <a:pPr>
              <a:spcBef>
                <a:spcPts val="600"/>
              </a:spcBef>
            </a:pPr>
            <a:r>
              <a:rPr lang="en-US" sz="2400" dirty="0" smtClean="0">
                <a:latin typeface="Minion Pro" panose="02040503050306020203" pitchFamily="18" charset="0"/>
              </a:rPr>
              <a:t>U of M </a:t>
            </a:r>
            <a:r>
              <a:rPr lang="en-US" sz="2400" dirty="0">
                <a:latin typeface="Minion Pro" panose="02040503050306020203" pitchFamily="18" charset="0"/>
              </a:rPr>
              <a:t>founded the </a:t>
            </a:r>
            <a:r>
              <a:rPr lang="en-US" sz="2400" dirty="0" smtClean="0">
                <a:latin typeface="Minion Pro" panose="02040503050306020203" pitchFamily="18" charset="0"/>
              </a:rPr>
              <a:t>International </a:t>
            </a:r>
            <a:r>
              <a:rPr lang="en-US" sz="2400" dirty="0">
                <a:latin typeface="Minion Pro" panose="02040503050306020203" pitchFamily="18" charset="0"/>
              </a:rPr>
              <a:t>Conference on </a:t>
            </a:r>
            <a:r>
              <a:rPr lang="en-US" sz="2400" dirty="0" smtClean="0">
                <a:latin typeface="Minion Pro" panose="02040503050306020203" pitchFamily="18" charset="0"/>
              </a:rPr>
              <a:t>Precision Agriculture </a:t>
            </a:r>
            <a:r>
              <a:rPr lang="en-US" sz="2400" dirty="0">
                <a:latin typeface="Minion Pro" panose="02040503050306020203" pitchFamily="18" charset="0"/>
              </a:rPr>
              <a:t>in </a:t>
            </a:r>
            <a:r>
              <a:rPr lang="en-US" sz="2400" dirty="0" smtClean="0">
                <a:latin typeface="Minion Pro" panose="02040503050306020203" pitchFamily="18" charset="0"/>
              </a:rPr>
              <a:t>1992</a:t>
            </a:r>
          </a:p>
          <a:p>
            <a:pPr>
              <a:spcBef>
                <a:spcPts val="600"/>
              </a:spcBef>
            </a:pPr>
            <a:r>
              <a:rPr lang="en-US" sz="2400" dirty="0" smtClean="0">
                <a:latin typeface="Minion Pro" panose="02040503050306020203" pitchFamily="18" charset="0"/>
              </a:rPr>
              <a:t>The first Precision Agriculture Center in the world was established at the U of M in 1995</a:t>
            </a:r>
          </a:p>
          <a:p>
            <a:pPr>
              <a:spcBef>
                <a:spcPts val="600"/>
              </a:spcBef>
            </a:pPr>
            <a:r>
              <a:rPr lang="en-US" sz="2400" dirty="0" smtClean="0">
                <a:latin typeface="Minion Pro" panose="02040503050306020203" pitchFamily="18" charset="0"/>
              </a:rPr>
              <a:t>U of M founded the Precision Agriculture journal in 2000</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025" y="1562436"/>
            <a:ext cx="145732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733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443" y="113274"/>
            <a:ext cx="8683557" cy="993775"/>
          </a:xfrm>
        </p:spPr>
        <p:txBody>
          <a:bodyPr/>
          <a:lstStyle/>
          <a:p>
            <a:r>
              <a:rPr lang="en-US" b="1" dirty="0" smtClean="0">
                <a:latin typeface="Copperplate Gothic Light" panose="020E0507020206020404" pitchFamily="34" charset="0"/>
              </a:rPr>
              <a:t>Multidisciplinary Collaboration Drives Precision Agriculture</a:t>
            </a:r>
            <a:endParaRPr lang="en-US" b="1" dirty="0">
              <a:latin typeface="Copperplate Gothic Light" panose="020E0507020206020404" pitchFamily="34" charset="0"/>
            </a:endParaRPr>
          </a:p>
        </p:txBody>
      </p:sp>
      <p:sp>
        <p:nvSpPr>
          <p:cNvPr id="3" name="Content Placeholder 2"/>
          <p:cNvSpPr>
            <a:spLocks noGrp="1"/>
          </p:cNvSpPr>
          <p:nvPr>
            <p:ph idx="1"/>
          </p:nvPr>
        </p:nvSpPr>
        <p:spPr>
          <a:xfrm>
            <a:off x="628650" y="1283567"/>
            <a:ext cx="7886700" cy="3062522"/>
          </a:xfrm>
        </p:spPr>
        <p:txBody>
          <a:bodyPr>
            <a:normAutofit/>
          </a:bodyPr>
          <a:lstStyle/>
          <a:p>
            <a:r>
              <a:rPr lang="en-US" sz="2100" dirty="0" smtClean="0">
                <a:latin typeface="Minion Pro" panose="02040503050306020203" pitchFamily="18" charset="0"/>
              </a:rPr>
              <a:t>Precision Agriculture research at the U of M involves over twenty  faculty members from CFANS (6 depts.) and CSE (2 depts.), and the Waseca, </a:t>
            </a:r>
            <a:r>
              <a:rPr lang="en-US" sz="2100" dirty="0" err="1" smtClean="0">
                <a:latin typeface="Minion Pro" panose="02040503050306020203" pitchFamily="18" charset="0"/>
              </a:rPr>
              <a:t>Lamberton</a:t>
            </a:r>
            <a:r>
              <a:rPr lang="en-US" sz="2100" dirty="0" smtClean="0">
                <a:latin typeface="Minion Pro" panose="02040503050306020203" pitchFamily="18" charset="0"/>
              </a:rPr>
              <a:t>, and Crookston Research and Outreach Centers</a:t>
            </a:r>
          </a:p>
          <a:p>
            <a:r>
              <a:rPr lang="en-US" sz="2100" dirty="0" smtClean="0">
                <a:latin typeface="Minion Pro" panose="02040503050306020203" pitchFamily="18" charset="0"/>
              </a:rPr>
              <a:t>NSF, USDA </a:t>
            </a:r>
            <a:r>
              <a:rPr lang="en-US" sz="2100" dirty="0">
                <a:latin typeface="Minion Pro" panose="02040503050306020203" pitchFamily="18" charset="0"/>
              </a:rPr>
              <a:t>and MN </a:t>
            </a:r>
            <a:r>
              <a:rPr lang="en-US" sz="2100" dirty="0" smtClean="0">
                <a:latin typeface="Minion Pro" panose="02040503050306020203" pitchFamily="18" charset="0"/>
              </a:rPr>
              <a:t>Agencies/Legislature </a:t>
            </a:r>
            <a:r>
              <a:rPr lang="en-US" sz="2100" dirty="0">
                <a:latin typeface="Minion Pro" panose="02040503050306020203" pitchFamily="18" charset="0"/>
              </a:rPr>
              <a:t>have provided major funding for Precision </a:t>
            </a:r>
            <a:r>
              <a:rPr lang="en-US" sz="2100" dirty="0" smtClean="0">
                <a:latin typeface="Minion Pro" panose="02040503050306020203" pitchFamily="18" charset="0"/>
              </a:rPr>
              <a:t>Agriculture </a:t>
            </a:r>
            <a:r>
              <a:rPr lang="en-US" sz="2100" dirty="0">
                <a:latin typeface="Minion Pro" panose="02040503050306020203" pitchFamily="18" charset="0"/>
              </a:rPr>
              <a:t>at </a:t>
            </a:r>
            <a:r>
              <a:rPr lang="en-US" sz="2100" dirty="0" smtClean="0">
                <a:latin typeface="Minion Pro" panose="02040503050306020203" pitchFamily="18" charset="0"/>
              </a:rPr>
              <a:t>U of M</a:t>
            </a:r>
          </a:p>
          <a:p>
            <a:pPr lvl="1"/>
            <a:r>
              <a:rPr lang="en-US" sz="1800" dirty="0" err="1" smtClean="0">
                <a:latin typeface="Minion Pro" panose="02040503050306020203" pitchFamily="18" charset="0"/>
              </a:rPr>
              <a:t>MnDrive</a:t>
            </a:r>
            <a:r>
              <a:rPr lang="en-US" sz="1800" dirty="0" smtClean="0">
                <a:latin typeface="Minion Pro" panose="02040503050306020203" pitchFamily="18" charset="0"/>
              </a:rPr>
              <a:t>, AGREET enabled hiring new Precision Agriculture faculty</a:t>
            </a:r>
          </a:p>
          <a:p>
            <a:pPr lvl="1"/>
            <a:r>
              <a:rPr lang="en-US" sz="1800" dirty="0" smtClean="0">
                <a:latin typeface="Minion Pro" panose="02040503050306020203" pitchFamily="18" charset="0"/>
              </a:rPr>
              <a:t>Robotics Sensors and Manufacturing Center in CSE</a:t>
            </a:r>
          </a:p>
          <a:p>
            <a:r>
              <a:rPr lang="en-US" sz="2200" dirty="0" smtClean="0">
                <a:latin typeface="Minion Pro" panose="02040503050306020203" pitchFamily="18" charset="0"/>
              </a:rPr>
              <a:t>Strong history of international collaboration</a:t>
            </a:r>
          </a:p>
          <a:p>
            <a:pPr marL="457200" lvl="1" indent="0">
              <a:buNone/>
            </a:pPr>
            <a:endParaRPr lang="en-US" sz="1800" dirty="0">
              <a:latin typeface="Minion Pro" panose="02040503050306020203" pitchFamily="18" charset="0"/>
            </a:endParaRPr>
          </a:p>
          <a:p>
            <a:endParaRPr lang="en-US" dirty="0"/>
          </a:p>
          <a:p>
            <a:endParaRPr lang="en-US" dirty="0"/>
          </a:p>
        </p:txBody>
      </p:sp>
    </p:spTree>
    <p:extLst>
      <p:ext uri="{BB962C8B-B14F-4D97-AF65-F5344CB8AC3E}">
        <p14:creationId xmlns:p14="http://schemas.microsoft.com/office/powerpoint/2010/main" val="3467540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28" y="115090"/>
            <a:ext cx="8677072" cy="993775"/>
          </a:xfrm>
        </p:spPr>
        <p:txBody>
          <a:bodyPr/>
          <a:lstStyle/>
          <a:p>
            <a:r>
              <a:rPr lang="en-US" b="1" dirty="0" smtClean="0">
                <a:latin typeface="Copperplate Gothic Light" panose="020E0507020206020404" pitchFamily="34" charset="0"/>
              </a:rPr>
              <a:t>Precision Farming Management Examples</a:t>
            </a:r>
            <a:endParaRPr lang="en-US" b="1" dirty="0">
              <a:latin typeface="Copperplate Gothic Light" panose="020E0507020206020404" pitchFamily="34" charset="0"/>
            </a:endParaRPr>
          </a:p>
        </p:txBody>
      </p:sp>
      <p:sp>
        <p:nvSpPr>
          <p:cNvPr id="3" name="Content Placeholder 2"/>
          <p:cNvSpPr>
            <a:spLocks noGrp="1"/>
          </p:cNvSpPr>
          <p:nvPr>
            <p:ph idx="1"/>
          </p:nvPr>
        </p:nvSpPr>
        <p:spPr>
          <a:xfrm>
            <a:off x="402739" y="1167346"/>
            <a:ext cx="4524263" cy="2808808"/>
          </a:xfrm>
        </p:spPr>
        <p:txBody>
          <a:bodyPr>
            <a:noAutofit/>
          </a:bodyPr>
          <a:lstStyle/>
          <a:p>
            <a:pPr>
              <a:spcBef>
                <a:spcPts val="600"/>
              </a:spcBef>
            </a:pPr>
            <a:r>
              <a:rPr lang="en-US" sz="2400" dirty="0" smtClean="0">
                <a:latin typeface="Minion Pro" panose="02040503050306020203" pitchFamily="18" charset="0"/>
              </a:rPr>
              <a:t>Tractor auto steer</a:t>
            </a:r>
          </a:p>
          <a:p>
            <a:pPr>
              <a:spcBef>
                <a:spcPts val="600"/>
              </a:spcBef>
            </a:pPr>
            <a:r>
              <a:rPr lang="en-US" sz="2400" dirty="0">
                <a:latin typeface="Minion Pro" panose="02040503050306020203" pitchFamily="18" charset="0"/>
              </a:rPr>
              <a:t>Yield mapping</a:t>
            </a:r>
          </a:p>
          <a:p>
            <a:pPr>
              <a:spcBef>
                <a:spcPts val="600"/>
              </a:spcBef>
            </a:pPr>
            <a:r>
              <a:rPr lang="en-US" sz="2400" dirty="0" smtClean="0">
                <a:latin typeface="Minion Pro" panose="02040503050306020203" pitchFamily="18" charset="0"/>
              </a:rPr>
              <a:t>Variable rate fertilizer</a:t>
            </a:r>
          </a:p>
          <a:p>
            <a:pPr>
              <a:spcBef>
                <a:spcPts val="600"/>
              </a:spcBef>
            </a:pPr>
            <a:r>
              <a:rPr lang="en-US" sz="2400" dirty="0" smtClean="0">
                <a:latin typeface="Minion Pro" panose="02040503050306020203" pitchFamily="18" charset="0"/>
              </a:rPr>
              <a:t>Variable rate irrigation </a:t>
            </a:r>
          </a:p>
          <a:p>
            <a:pPr>
              <a:spcBef>
                <a:spcPts val="600"/>
              </a:spcBef>
            </a:pPr>
            <a:r>
              <a:rPr lang="en-US" sz="2400" dirty="0" smtClean="0">
                <a:latin typeface="Minion Pro" panose="02040503050306020203" pitchFamily="18" charset="0"/>
              </a:rPr>
              <a:t>Variable rate herbicide</a:t>
            </a:r>
          </a:p>
          <a:p>
            <a:pPr>
              <a:spcBef>
                <a:spcPts val="600"/>
              </a:spcBef>
            </a:pPr>
            <a:r>
              <a:rPr lang="en-US" sz="2400" dirty="0" smtClean="0">
                <a:latin typeface="Minion Pro" panose="02040503050306020203" pitchFamily="18" charset="0"/>
              </a:rPr>
              <a:t>Variable rate seeding</a:t>
            </a:r>
          </a:p>
          <a:p>
            <a:pPr>
              <a:spcBef>
                <a:spcPts val="600"/>
              </a:spcBef>
            </a:pPr>
            <a:r>
              <a:rPr lang="en-US" sz="2400" dirty="0" smtClean="0">
                <a:latin typeface="Minion Pro" panose="02040503050306020203" pitchFamily="18" charset="0"/>
              </a:rPr>
              <a:t>Grid or management zone soil sampling</a:t>
            </a:r>
          </a:p>
        </p:txBody>
      </p:sp>
      <p:sp>
        <p:nvSpPr>
          <p:cNvPr id="4" name="TextBox 3"/>
          <p:cNvSpPr txBox="1"/>
          <p:nvPr/>
        </p:nvSpPr>
        <p:spPr>
          <a:xfrm>
            <a:off x="4805464" y="3638533"/>
            <a:ext cx="3983206" cy="86177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smtClean="0">
                <a:ln>
                  <a:noFill/>
                </a:ln>
                <a:solidFill>
                  <a:prstClr val="black"/>
                </a:solidFill>
                <a:effectLst/>
                <a:uLnTx/>
                <a:uFillTx/>
                <a:latin typeface="Minion Pro" panose="02040503050306020203" pitchFamily="18" charset="0"/>
              </a:rPr>
              <a:t>Adoption rates vary from 20% to 90%,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smtClean="0">
                <a:ln>
                  <a:noFill/>
                </a:ln>
                <a:solidFill>
                  <a:prstClr val="black"/>
                </a:solidFill>
                <a:effectLst/>
                <a:uLnTx/>
                <a:uFillTx/>
                <a:latin typeface="Minion Pro" panose="02040503050306020203" pitchFamily="18" charset="0"/>
              </a:rPr>
              <a:t>depending on practice.</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err="1" smtClean="0">
                <a:solidFill>
                  <a:prstClr val="black"/>
                </a:solidFill>
                <a:latin typeface="Minion Pro" panose="02040503050306020203" pitchFamily="18" charset="0"/>
              </a:rPr>
              <a:t>CropLife</a:t>
            </a:r>
            <a:r>
              <a:rPr lang="en-US" sz="1400" dirty="0" smtClean="0">
                <a:solidFill>
                  <a:prstClr val="black"/>
                </a:solidFill>
                <a:latin typeface="Minion Pro" panose="02040503050306020203" pitchFamily="18" charset="0"/>
              </a:rPr>
              <a:t>-Purdue Univ. survey 2019</a:t>
            </a:r>
            <a:endParaRPr kumimoji="0" lang="en-US" sz="1400" i="0" u="none" strike="noStrike" kern="1200" cap="none" spc="0" normalizeH="0" baseline="0" noProof="0" dirty="0">
              <a:ln>
                <a:noFill/>
              </a:ln>
              <a:solidFill>
                <a:prstClr val="black"/>
              </a:solidFill>
              <a:effectLst/>
              <a:uLnTx/>
              <a:uFillTx/>
              <a:latin typeface="Minion Pro" panose="02040503050306020203" pitchFamily="18" charset="0"/>
            </a:endParaRPr>
          </a:p>
        </p:txBody>
      </p:sp>
      <p:pic>
        <p:nvPicPr>
          <p:cNvPr id="5" name="Picture 4"/>
          <p:cNvPicPr>
            <a:picLocks noChangeAspect="1"/>
          </p:cNvPicPr>
          <p:nvPr/>
        </p:nvPicPr>
        <p:blipFill>
          <a:blip r:embed="rId2"/>
          <a:stretch>
            <a:fillRect/>
          </a:stretch>
        </p:blipFill>
        <p:spPr>
          <a:xfrm>
            <a:off x="4247796" y="707666"/>
            <a:ext cx="4658788" cy="2862041"/>
          </a:xfrm>
          <a:prstGeom prst="rect">
            <a:avLst/>
          </a:prstGeom>
        </p:spPr>
      </p:pic>
    </p:spTree>
    <p:extLst>
      <p:ext uri="{BB962C8B-B14F-4D97-AF65-F5344CB8AC3E}">
        <p14:creationId xmlns:p14="http://schemas.microsoft.com/office/powerpoint/2010/main" val="2995917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443" y="0"/>
            <a:ext cx="8683557" cy="993775"/>
          </a:xfrm>
        </p:spPr>
        <p:txBody>
          <a:bodyPr/>
          <a:lstStyle/>
          <a:p>
            <a:r>
              <a:rPr lang="en-US" b="1" dirty="0" smtClean="0">
                <a:latin typeface="Copperplate Gothic Light" panose="020E0507020206020404" pitchFamily="34" charset="0"/>
              </a:rPr>
              <a:t>Precision Agriculture is High Tech!</a:t>
            </a:r>
            <a:endParaRPr lang="en-US" b="1" dirty="0">
              <a:latin typeface="Copperplate Gothic Light" panose="020E0507020206020404" pitchFamily="34" charset="0"/>
            </a:endParaRPr>
          </a:p>
        </p:txBody>
      </p:sp>
      <p:sp>
        <p:nvSpPr>
          <p:cNvPr id="3" name="Content Placeholder 2"/>
          <p:cNvSpPr>
            <a:spLocks noGrp="1"/>
          </p:cNvSpPr>
          <p:nvPr>
            <p:ph idx="1"/>
          </p:nvPr>
        </p:nvSpPr>
        <p:spPr>
          <a:xfrm>
            <a:off x="542589" y="812516"/>
            <a:ext cx="7886700" cy="3515122"/>
          </a:xfrm>
        </p:spPr>
        <p:txBody>
          <a:bodyPr>
            <a:noAutofit/>
          </a:bodyPr>
          <a:lstStyle/>
          <a:p>
            <a:pPr>
              <a:lnSpc>
                <a:spcPct val="110000"/>
              </a:lnSpc>
              <a:spcBef>
                <a:spcPts val="600"/>
              </a:spcBef>
            </a:pPr>
            <a:r>
              <a:rPr lang="en-US" sz="2000" dirty="0">
                <a:latin typeface="Minion Pro" panose="02040503050306020203" pitchFamily="18" charset="0"/>
              </a:rPr>
              <a:t>Global Position Satellites</a:t>
            </a:r>
          </a:p>
          <a:p>
            <a:pPr>
              <a:lnSpc>
                <a:spcPct val="110000"/>
              </a:lnSpc>
              <a:spcBef>
                <a:spcPts val="600"/>
              </a:spcBef>
            </a:pPr>
            <a:r>
              <a:rPr lang="en-US" sz="2000" dirty="0">
                <a:latin typeface="Minion Pro" panose="02040503050306020203" pitchFamily="18" charset="0"/>
              </a:rPr>
              <a:t>GIS and mapping software</a:t>
            </a:r>
          </a:p>
          <a:p>
            <a:pPr>
              <a:lnSpc>
                <a:spcPct val="110000"/>
              </a:lnSpc>
              <a:spcBef>
                <a:spcPts val="600"/>
              </a:spcBef>
            </a:pPr>
            <a:r>
              <a:rPr lang="en-US" sz="2000" dirty="0">
                <a:latin typeface="Minion Pro" panose="02040503050306020203" pitchFamily="18" charset="0"/>
              </a:rPr>
              <a:t>Yield monitors</a:t>
            </a:r>
          </a:p>
          <a:p>
            <a:pPr>
              <a:lnSpc>
                <a:spcPct val="110000"/>
              </a:lnSpc>
              <a:spcBef>
                <a:spcPts val="600"/>
              </a:spcBef>
            </a:pPr>
            <a:r>
              <a:rPr lang="en-US" sz="2000" dirty="0" smtClean="0">
                <a:latin typeface="Minion Pro" panose="02040503050306020203" pitchFamily="18" charset="0"/>
              </a:rPr>
              <a:t>Computer modeling</a:t>
            </a:r>
            <a:endParaRPr lang="en-US" sz="2000" dirty="0">
              <a:latin typeface="Minion Pro" panose="02040503050306020203" pitchFamily="18" charset="0"/>
            </a:endParaRPr>
          </a:p>
          <a:p>
            <a:pPr>
              <a:lnSpc>
                <a:spcPct val="110000"/>
              </a:lnSpc>
              <a:spcBef>
                <a:spcPts val="600"/>
              </a:spcBef>
            </a:pPr>
            <a:r>
              <a:rPr lang="en-US" sz="2000" dirty="0">
                <a:latin typeface="Minion Pro" panose="02040503050306020203" pitchFamily="18" charset="0"/>
              </a:rPr>
              <a:t>Remote sensing  </a:t>
            </a:r>
          </a:p>
          <a:p>
            <a:pPr>
              <a:lnSpc>
                <a:spcPct val="110000"/>
              </a:lnSpc>
              <a:spcBef>
                <a:spcPts val="600"/>
              </a:spcBef>
            </a:pPr>
            <a:r>
              <a:rPr lang="en-US" sz="2000" dirty="0">
                <a:latin typeface="Minion Pro" panose="02040503050306020203" pitchFamily="18" charset="0"/>
              </a:rPr>
              <a:t>Proximal sensors</a:t>
            </a:r>
          </a:p>
          <a:p>
            <a:pPr>
              <a:lnSpc>
                <a:spcPct val="110000"/>
              </a:lnSpc>
              <a:spcBef>
                <a:spcPts val="600"/>
              </a:spcBef>
            </a:pPr>
            <a:r>
              <a:rPr lang="en-US" sz="2000" dirty="0">
                <a:latin typeface="Minion Pro" panose="02040503050306020203" pitchFamily="18" charset="0"/>
              </a:rPr>
              <a:t>Digital soil and elevation </a:t>
            </a:r>
            <a:r>
              <a:rPr lang="en-US" sz="2000" dirty="0" smtClean="0">
                <a:latin typeface="Minion Pro" panose="02040503050306020203" pitchFamily="18" charset="0"/>
              </a:rPr>
              <a:t>maps</a:t>
            </a:r>
          </a:p>
          <a:p>
            <a:pPr>
              <a:lnSpc>
                <a:spcPct val="110000"/>
              </a:lnSpc>
              <a:spcBef>
                <a:spcPts val="600"/>
              </a:spcBef>
            </a:pPr>
            <a:r>
              <a:rPr lang="en-US" sz="2000" dirty="0" smtClean="0">
                <a:latin typeface="Minion Pro" panose="02040503050306020203" pitchFamily="18" charset="0"/>
              </a:rPr>
              <a:t>Deep learning algorithms, Big Data</a:t>
            </a:r>
            <a:endParaRPr lang="en-US" sz="2000" dirty="0">
              <a:latin typeface="Minion Pro" panose="02040503050306020203" pitchFamily="18" charset="0"/>
            </a:endParaRPr>
          </a:p>
          <a:p>
            <a:pPr>
              <a:lnSpc>
                <a:spcPct val="110000"/>
              </a:lnSpc>
              <a:spcBef>
                <a:spcPts val="600"/>
              </a:spcBef>
            </a:pPr>
            <a:r>
              <a:rPr lang="en-US" sz="2000" dirty="0">
                <a:latin typeface="Minion Pro" panose="02040503050306020203" pitchFamily="18" charset="0"/>
              </a:rPr>
              <a:t>Specialized farm </a:t>
            </a:r>
            <a:r>
              <a:rPr lang="en-US" sz="2000" dirty="0" smtClean="0">
                <a:latin typeface="Minion Pro" panose="02040503050306020203" pitchFamily="18" charset="0"/>
              </a:rPr>
              <a:t>equipment, drones and robots</a:t>
            </a:r>
            <a:endParaRPr lang="en-US" sz="2000" dirty="0">
              <a:latin typeface="Minion Pro" panose="02040503050306020203" pitchFamily="18" charset="0"/>
            </a:endParaRPr>
          </a:p>
          <a:p>
            <a:endParaRPr lang="en-US"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0254" y="993775"/>
            <a:ext cx="3530379" cy="306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417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91" y="28148"/>
            <a:ext cx="7886700" cy="993775"/>
          </a:xfrm>
        </p:spPr>
        <p:txBody>
          <a:bodyPr/>
          <a:lstStyle/>
          <a:p>
            <a:r>
              <a:rPr lang="en-US" dirty="0" smtClean="0"/>
              <a:t>Precision Agriculture: Example Impacts</a:t>
            </a:r>
            <a:endParaRPr lang="en-US" dirty="0"/>
          </a:p>
        </p:txBody>
      </p:sp>
      <p:sp>
        <p:nvSpPr>
          <p:cNvPr id="3" name="Content Placeholder 2"/>
          <p:cNvSpPr>
            <a:spLocks noGrp="1"/>
          </p:cNvSpPr>
          <p:nvPr>
            <p:ph idx="1"/>
          </p:nvPr>
        </p:nvSpPr>
        <p:spPr>
          <a:xfrm>
            <a:off x="628650" y="908837"/>
            <a:ext cx="7886700" cy="3262312"/>
          </a:xfrm>
        </p:spPr>
        <p:txBody>
          <a:bodyPr>
            <a:normAutofit fontScale="92500" lnSpcReduction="20000"/>
          </a:bodyPr>
          <a:lstStyle/>
          <a:p>
            <a:r>
              <a:rPr lang="en-US" dirty="0" smtClean="0"/>
              <a:t>Variable Rate Nitrogen (VRN) for improved surface water quality</a:t>
            </a:r>
          </a:p>
          <a:p>
            <a:r>
              <a:rPr lang="en-US" dirty="0" smtClean="0"/>
              <a:t>Soybean aphid detection</a:t>
            </a:r>
          </a:p>
          <a:p>
            <a:r>
              <a:rPr lang="en-US" dirty="0" smtClean="0"/>
              <a:t>Nitrogen and irrigation management for ground water protection</a:t>
            </a:r>
          </a:p>
          <a:p>
            <a:r>
              <a:rPr lang="en-US" dirty="0"/>
              <a:t>University-Industry collaboration</a:t>
            </a:r>
          </a:p>
          <a:p>
            <a:r>
              <a:rPr lang="en-US" dirty="0" smtClean="0"/>
              <a:t>Job creation and workforce development</a:t>
            </a:r>
          </a:p>
          <a:p>
            <a:r>
              <a:rPr lang="en-US" dirty="0" smtClean="0"/>
              <a:t>Extension and Outreach to </a:t>
            </a:r>
            <a:r>
              <a:rPr lang="en-US" dirty="0"/>
              <a:t>agribusiness and growers</a:t>
            </a:r>
          </a:p>
          <a:p>
            <a:endParaRPr lang="en-US" dirty="0" smtClean="0"/>
          </a:p>
        </p:txBody>
      </p:sp>
    </p:spTree>
    <p:extLst>
      <p:ext uri="{BB962C8B-B14F-4D97-AF65-F5344CB8AC3E}">
        <p14:creationId xmlns:p14="http://schemas.microsoft.com/office/powerpoint/2010/main" val="925555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2676</TotalTime>
  <Words>1599</Words>
  <Application>Microsoft Office PowerPoint</Application>
  <PresentationFormat>On-screen Show (16:9)</PresentationFormat>
  <Paragraphs>190</Paragraphs>
  <Slides>37</Slides>
  <Notes>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37</vt:i4>
      </vt:variant>
    </vt:vector>
  </HeadingPairs>
  <TitlesOfParts>
    <vt:vector size="46" baseType="lpstr">
      <vt:lpstr>Arial</vt:lpstr>
      <vt:lpstr>Calibri</vt:lpstr>
      <vt:lpstr>Copperplate Gothic Bold</vt:lpstr>
      <vt:lpstr>Copperplate Gothic Light</vt:lpstr>
      <vt:lpstr>Minion Pro</vt:lpstr>
      <vt:lpstr>Custom Design</vt:lpstr>
      <vt:lpstr>1_Custom Design</vt:lpstr>
      <vt:lpstr>3_Custom Design</vt:lpstr>
      <vt:lpstr>2_Custom Design</vt:lpstr>
      <vt:lpstr>Precision  Agriculture</vt:lpstr>
      <vt:lpstr>What is Precision Agriculture?</vt:lpstr>
      <vt:lpstr>Benefits of Precision Agriculture</vt:lpstr>
      <vt:lpstr>Conventional Agriculture</vt:lpstr>
      <vt:lpstr>U of M is a Leader in  Precision Agriculture</vt:lpstr>
      <vt:lpstr>Multidisciplinary Collaboration Drives Precision Agriculture</vt:lpstr>
      <vt:lpstr>Precision Farming Management Examples</vt:lpstr>
      <vt:lpstr>Precision Agriculture is High Tech!</vt:lpstr>
      <vt:lpstr>Precision Agriculture: Example Impacts</vt:lpstr>
      <vt:lpstr>Nitrate Contamination of Surface Waters</vt:lpstr>
      <vt:lpstr>Variable Rate Nitrogen (VRN)</vt:lpstr>
      <vt:lpstr>Variable Rate Nitrogen Research Objectives</vt:lpstr>
      <vt:lpstr>Variable Rate N Research in Maize</vt:lpstr>
      <vt:lpstr>Robotics in Precision Agriculture</vt:lpstr>
      <vt:lpstr>Visible Absorption Spectrum</vt:lpstr>
      <vt:lpstr>VRN Corn N Fertilizer Rate</vt:lpstr>
      <vt:lpstr>VRN Fertilizer Side-Dressing at V6-V7</vt:lpstr>
      <vt:lpstr>Impacts of VRN on Yield and N Fertilizer Use</vt:lpstr>
      <vt:lpstr>Regional Benefits of Variable Rate N on Water Quality: Nitrate Losses to Subsurface Tile Drains</vt:lpstr>
      <vt:lpstr>Soybean Aphid Detection Using Remote Sensing</vt:lpstr>
      <vt:lpstr>Remote Sensing as an Alternative to Crop Scouting for Soybean Aphids</vt:lpstr>
      <vt:lpstr>Remote Sensing for Soybean Aphids</vt:lpstr>
      <vt:lpstr>Remote Sensing Combined with Machine Learning Identifies Infestations Above Threshold</vt:lpstr>
      <vt:lpstr>Groundwater Contamination with Nitrates</vt:lpstr>
      <vt:lpstr>N Fertilizer Management in Irrigated Corn/Potatoes</vt:lpstr>
      <vt:lpstr>BMPs of Interest</vt:lpstr>
      <vt:lpstr>Irrigated Research Objectives at Westport, MN</vt:lpstr>
      <vt:lpstr>Percolation, N Leaching and Crop N Uptake</vt:lpstr>
      <vt:lpstr>Improved Irrigation Reduces Percolation and N Leaching</vt:lpstr>
      <vt:lpstr>Impacts of Cover Crops on N Leaching Loss</vt:lpstr>
      <vt:lpstr>Impacts of Perennial Crops on Nitrate Loss</vt:lpstr>
      <vt:lpstr>Impact of Precision Agriculture on Agribusiness</vt:lpstr>
      <vt:lpstr>Federal and State Funds Leveraged</vt:lpstr>
      <vt:lpstr>Extension and Outreach Activities</vt:lpstr>
      <vt:lpstr>Specific Extension and Outreach Programs</vt:lpstr>
      <vt:lpstr>Benefits of Precision Agriculture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Kasey Gerkovich</cp:lastModifiedBy>
  <cp:revision>86</cp:revision>
  <cp:lastPrinted>2019-09-16T16:07:12Z</cp:lastPrinted>
  <dcterms:created xsi:type="dcterms:W3CDTF">2017-04-27T13:56:14Z</dcterms:created>
  <dcterms:modified xsi:type="dcterms:W3CDTF">2019-09-16T16:07:48Z</dcterms:modified>
</cp:coreProperties>
</file>